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26"/>
  </p:notesMasterIdLst>
  <p:sldIdLst>
    <p:sldId id="256" r:id="rId5"/>
    <p:sldId id="278" r:id="rId6"/>
    <p:sldId id="258" r:id="rId7"/>
    <p:sldId id="295" r:id="rId8"/>
    <p:sldId id="260" r:id="rId9"/>
    <p:sldId id="298" r:id="rId10"/>
    <p:sldId id="303" r:id="rId11"/>
    <p:sldId id="297" r:id="rId12"/>
    <p:sldId id="310" r:id="rId13"/>
    <p:sldId id="315" r:id="rId14"/>
    <p:sldId id="293" r:id="rId15"/>
    <p:sldId id="301" r:id="rId16"/>
    <p:sldId id="305" r:id="rId17"/>
    <p:sldId id="311" r:id="rId18"/>
    <p:sldId id="302" r:id="rId19"/>
    <p:sldId id="304" r:id="rId20"/>
    <p:sldId id="317" r:id="rId21"/>
    <p:sldId id="314" r:id="rId22"/>
    <p:sldId id="294" r:id="rId23"/>
    <p:sldId id="307" r:id="rId24"/>
    <p:sldId id="316" r:id="rId2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Playfair Display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B8F14F-9758-4E67-9805-BBFAD404EC94}" v="52" dt="2025-03-24T07:49:42.399"/>
  </p1510:revLst>
</p1510:revInfo>
</file>

<file path=ppt/tableStyles.xml><?xml version="1.0" encoding="utf-8"?>
<a:tblStyleLst xmlns:a="http://schemas.openxmlformats.org/drawingml/2006/main" def="{FE5F44E8-5ACE-4C52-B0B6-497D94DCCD44}">
  <a:tblStyle styleId="{FE5F44E8-5ACE-4C52-B0B6-497D94DCC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b0648f9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b0648f9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829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827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>
          <a:extLst>
            <a:ext uri="{FF2B5EF4-FFF2-40B4-BE49-F238E27FC236}">
              <a16:creationId xmlns:a16="http://schemas.microsoft.com/office/drawing/2014/main" id="{437728A7-44F8-7493-CA6D-126697636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>
            <a:extLst>
              <a:ext uri="{FF2B5EF4-FFF2-40B4-BE49-F238E27FC236}">
                <a16:creationId xmlns:a16="http://schemas.microsoft.com/office/drawing/2014/main" id="{CDE59A12-BF42-5366-BA3F-D1614AF6E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>
            <a:extLst>
              <a:ext uri="{FF2B5EF4-FFF2-40B4-BE49-F238E27FC236}">
                <a16:creationId xmlns:a16="http://schemas.microsoft.com/office/drawing/2014/main" id="{E38CC7BB-8F95-5AA6-8062-67F3FE5D04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48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>
          <a:extLst>
            <a:ext uri="{FF2B5EF4-FFF2-40B4-BE49-F238E27FC236}">
              <a16:creationId xmlns:a16="http://schemas.microsoft.com/office/drawing/2014/main" id="{B6631FA8-EC65-A304-C519-428BDCCBB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>
            <a:extLst>
              <a:ext uri="{FF2B5EF4-FFF2-40B4-BE49-F238E27FC236}">
                <a16:creationId xmlns:a16="http://schemas.microsoft.com/office/drawing/2014/main" id="{EE6D80D4-33E2-4B59-3BCE-4C1B01EF69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>
            <a:extLst>
              <a:ext uri="{FF2B5EF4-FFF2-40B4-BE49-F238E27FC236}">
                <a16:creationId xmlns:a16="http://schemas.microsoft.com/office/drawing/2014/main" id="{5F48F7BE-64E7-19E5-D22F-24B78875A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032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>
          <a:extLst>
            <a:ext uri="{FF2B5EF4-FFF2-40B4-BE49-F238E27FC236}">
              <a16:creationId xmlns:a16="http://schemas.microsoft.com/office/drawing/2014/main" id="{119D6A17-5E85-D871-AB79-00B7FCD2B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>
            <a:extLst>
              <a:ext uri="{FF2B5EF4-FFF2-40B4-BE49-F238E27FC236}">
                <a16:creationId xmlns:a16="http://schemas.microsoft.com/office/drawing/2014/main" id="{56636DBA-558C-931E-C42D-AE41195A0B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>
            <a:extLst>
              <a:ext uri="{FF2B5EF4-FFF2-40B4-BE49-F238E27FC236}">
                <a16:creationId xmlns:a16="http://schemas.microsoft.com/office/drawing/2014/main" id="{35CDB75D-C6F5-C34C-B550-70CA7C5FB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5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>
          <a:extLst>
            <a:ext uri="{FF2B5EF4-FFF2-40B4-BE49-F238E27FC236}">
              <a16:creationId xmlns:a16="http://schemas.microsoft.com/office/drawing/2014/main" id="{54055F70-4925-3ABC-6C15-7EDD56C52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>
            <a:extLst>
              <a:ext uri="{FF2B5EF4-FFF2-40B4-BE49-F238E27FC236}">
                <a16:creationId xmlns:a16="http://schemas.microsoft.com/office/drawing/2014/main" id="{4CCA813F-ED38-F40A-596A-45336E8B52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>
            <a:extLst>
              <a:ext uri="{FF2B5EF4-FFF2-40B4-BE49-F238E27FC236}">
                <a16:creationId xmlns:a16="http://schemas.microsoft.com/office/drawing/2014/main" id="{36F48721-B917-BB1B-64BF-2343AFB38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738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>
          <a:extLst>
            <a:ext uri="{FF2B5EF4-FFF2-40B4-BE49-F238E27FC236}">
              <a16:creationId xmlns:a16="http://schemas.microsoft.com/office/drawing/2014/main" id="{326FF11A-4E35-A0C2-D5D0-9ACE874A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>
            <a:extLst>
              <a:ext uri="{FF2B5EF4-FFF2-40B4-BE49-F238E27FC236}">
                <a16:creationId xmlns:a16="http://schemas.microsoft.com/office/drawing/2014/main" id="{D74086B6-2A1A-2AC2-3AC2-57C8D1847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>
            <a:extLst>
              <a:ext uri="{FF2B5EF4-FFF2-40B4-BE49-F238E27FC236}">
                <a16:creationId xmlns:a16="http://schemas.microsoft.com/office/drawing/2014/main" id="{428AAE49-6831-535E-83D6-61067F51F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808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>
          <a:extLst>
            <a:ext uri="{FF2B5EF4-FFF2-40B4-BE49-F238E27FC236}">
              <a16:creationId xmlns:a16="http://schemas.microsoft.com/office/drawing/2014/main" id="{79749E86-954C-1BE6-FC4B-7FB10651D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>
            <a:extLst>
              <a:ext uri="{FF2B5EF4-FFF2-40B4-BE49-F238E27FC236}">
                <a16:creationId xmlns:a16="http://schemas.microsoft.com/office/drawing/2014/main" id="{B4BEF68B-9CA8-370F-C2FA-78A88D87F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>
            <a:extLst>
              <a:ext uri="{FF2B5EF4-FFF2-40B4-BE49-F238E27FC236}">
                <a16:creationId xmlns:a16="http://schemas.microsoft.com/office/drawing/2014/main" id="{65A8180A-93FB-B17B-126E-83B31342D0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023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801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10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2b06bead8a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2b06bead8a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7F7C8AF8-D9F6-BCE8-8D01-C49D0738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b0648f94d_0_5:notes">
            <a:extLst>
              <a:ext uri="{FF2B5EF4-FFF2-40B4-BE49-F238E27FC236}">
                <a16:creationId xmlns:a16="http://schemas.microsoft.com/office/drawing/2014/main" id="{8F1D2570-6E08-1C49-65EF-ECB3556A63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b0648f94d_0_5:notes">
            <a:extLst>
              <a:ext uri="{FF2B5EF4-FFF2-40B4-BE49-F238E27FC236}">
                <a16:creationId xmlns:a16="http://schemas.microsoft.com/office/drawing/2014/main" id="{53BFC6D6-D2EA-DE3D-EFB9-D40854F9ED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521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b0648f9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b0648f9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911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>
          <a:extLst>
            <a:ext uri="{FF2B5EF4-FFF2-40B4-BE49-F238E27FC236}">
              <a16:creationId xmlns:a16="http://schemas.microsoft.com/office/drawing/2014/main" id="{E8CAE572-8146-43DE-BF46-88C4526D6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>
            <a:extLst>
              <a:ext uri="{FF2B5EF4-FFF2-40B4-BE49-F238E27FC236}">
                <a16:creationId xmlns:a16="http://schemas.microsoft.com/office/drawing/2014/main" id="{D393B472-16E0-C802-3270-264E62450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>
            <a:extLst>
              <a:ext uri="{FF2B5EF4-FFF2-40B4-BE49-F238E27FC236}">
                <a16:creationId xmlns:a16="http://schemas.microsoft.com/office/drawing/2014/main" id="{7B7AAFF1-2B52-E9B7-2BBB-7AE0D732F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068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b06bead8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b06bead8a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132D0660-14F7-0C76-C70B-608B0597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b06bead8a_0_160:notes">
            <a:extLst>
              <a:ext uri="{FF2B5EF4-FFF2-40B4-BE49-F238E27FC236}">
                <a16:creationId xmlns:a16="http://schemas.microsoft.com/office/drawing/2014/main" id="{69619A1C-649C-6FDA-A38A-68FFA3C05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b06bead8a_0_160:notes">
            <a:extLst>
              <a:ext uri="{FF2B5EF4-FFF2-40B4-BE49-F238E27FC236}">
                <a16:creationId xmlns:a16="http://schemas.microsoft.com/office/drawing/2014/main" id="{37536B90-B289-ACB4-D3C1-EDBBC5268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798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60EDA30F-CBF7-01AF-8A97-C9370C80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b06bead8a_0_160:notes">
            <a:extLst>
              <a:ext uri="{FF2B5EF4-FFF2-40B4-BE49-F238E27FC236}">
                <a16:creationId xmlns:a16="http://schemas.microsoft.com/office/drawing/2014/main" id="{A2FDA147-981A-3EA3-937F-F9C273C82E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b06bead8a_0_160:notes">
            <a:extLst>
              <a:ext uri="{FF2B5EF4-FFF2-40B4-BE49-F238E27FC236}">
                <a16:creationId xmlns:a16="http://schemas.microsoft.com/office/drawing/2014/main" id="{DE244D71-B6DB-794C-B4C9-70FAF8626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528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EC4F6E6E-520C-91AA-121F-ACBB27F6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b06bead8a_0_160:notes">
            <a:extLst>
              <a:ext uri="{FF2B5EF4-FFF2-40B4-BE49-F238E27FC236}">
                <a16:creationId xmlns:a16="http://schemas.microsoft.com/office/drawing/2014/main" id="{790E3F0B-6E80-2CF8-B22E-D9BEC9E3D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b06bead8a_0_160:notes">
            <a:extLst>
              <a:ext uri="{FF2B5EF4-FFF2-40B4-BE49-F238E27FC236}">
                <a16:creationId xmlns:a16="http://schemas.microsoft.com/office/drawing/2014/main" id="{8A2B6E66-9E07-5053-3483-E12214CBDB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967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b06bead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b06bead8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20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5700" y="1238850"/>
            <a:ext cx="6372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450" y="34951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60876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/>
          </p:nvPr>
        </p:nvSpPr>
        <p:spPr>
          <a:xfrm>
            <a:off x="7200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34038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7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8"/>
          </p:nvPr>
        </p:nvSpPr>
        <p:spPr>
          <a:xfrm>
            <a:off x="60876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0"/>
          </p:nvPr>
        </p:nvSpPr>
        <p:spPr>
          <a:xfrm>
            <a:off x="60876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1847850" y="3077700"/>
            <a:ext cx="54483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2278500" y="1268400"/>
            <a:ext cx="4587000" cy="18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1290763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ubTitle" idx="2"/>
          </p:nvPr>
        </p:nvSpPr>
        <p:spPr>
          <a:xfrm>
            <a:off x="4945638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1529225" y="16828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ubTitle" idx="1"/>
          </p:nvPr>
        </p:nvSpPr>
        <p:spPr>
          <a:xfrm>
            <a:off x="1529225" y="22693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title" idx="2"/>
          </p:nvPr>
        </p:nvSpPr>
        <p:spPr>
          <a:xfrm>
            <a:off x="5414339" y="16828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ubTitle" idx="3"/>
          </p:nvPr>
        </p:nvSpPr>
        <p:spPr>
          <a:xfrm>
            <a:off x="5414339" y="22693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title" idx="4"/>
          </p:nvPr>
        </p:nvSpPr>
        <p:spPr>
          <a:xfrm>
            <a:off x="1529225" y="31162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ubTitle" idx="5"/>
          </p:nvPr>
        </p:nvSpPr>
        <p:spPr>
          <a:xfrm>
            <a:off x="1529225" y="37027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title" idx="6"/>
          </p:nvPr>
        </p:nvSpPr>
        <p:spPr>
          <a:xfrm>
            <a:off x="5414339" y="31162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7"/>
          </p:nvPr>
        </p:nvSpPr>
        <p:spPr>
          <a:xfrm>
            <a:off x="5414339" y="37027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ubTitle" idx="1"/>
          </p:nvPr>
        </p:nvSpPr>
        <p:spPr>
          <a:xfrm>
            <a:off x="2425075" y="1704550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90763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5638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8622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/>
          <p:nvPr/>
        </p:nvSpPr>
        <p:spPr>
          <a:xfrm>
            <a:off x="0" y="571500"/>
            <a:ext cx="9144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-1" y="0"/>
            <a:ext cx="9143999" cy="5143500"/>
          </a:xfrm>
          <a:prstGeom prst="frame">
            <a:avLst>
              <a:gd name="adj1" fmla="val 627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582165" y="1540605"/>
            <a:ext cx="7979664" cy="2198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lt1"/>
                </a:solidFill>
                <a:latin typeface="Montserrat" panose="00000500000000000000" pitchFamily="2" charset="0"/>
              </a:rPr>
              <a:t>Soutenance intermédiaire du projet pluridisciplinaire PEI-2 :</a:t>
            </a:r>
            <a:br>
              <a:rPr lang="fr-FR" sz="3600">
                <a:solidFill>
                  <a:schemeClr val="lt1"/>
                </a:solidFill>
                <a:latin typeface="Montserrat" panose="00000500000000000000" pitchFamily="2" charset="0"/>
              </a:rPr>
            </a:br>
            <a:br>
              <a:rPr lang="fr-FR" sz="3600">
                <a:solidFill>
                  <a:schemeClr val="lt1"/>
                </a:solidFill>
                <a:latin typeface="Montserrat" panose="00000500000000000000" pitchFamily="2" charset="0"/>
              </a:rPr>
            </a:br>
            <a:r>
              <a:rPr lang="fr-FR" sz="3600" b="1">
                <a:solidFill>
                  <a:schemeClr val="lt1"/>
                </a:solidFill>
                <a:latin typeface="Montserrat" panose="00000500000000000000" pitchFamily="2" charset="0"/>
              </a:rPr>
              <a:t>Carte de développement WT-32</a:t>
            </a:r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1"/>
          </p:nvPr>
        </p:nvSpPr>
        <p:spPr>
          <a:xfrm>
            <a:off x="1667709" y="4228290"/>
            <a:ext cx="5808575" cy="537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Ilan CHANY – Nathanaël DEBREILLY – Eliez LE HUNSEC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L2-PEI</a:t>
            </a:r>
          </a:p>
        </p:txBody>
      </p:sp>
      <p:pic>
        <p:nvPicPr>
          <p:cNvPr id="3" name="Image 2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87997CF6-5850-C985-F1A8-B695FB76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97" t="29201" r="13670" b="24315"/>
          <a:stretch/>
        </p:blipFill>
        <p:spPr>
          <a:xfrm>
            <a:off x="320041" y="316775"/>
            <a:ext cx="2480768" cy="1087482"/>
          </a:xfrm>
          <a:prstGeom prst="rect">
            <a:avLst/>
          </a:prstGeom>
        </p:spPr>
      </p:pic>
      <p:sp>
        <p:nvSpPr>
          <p:cNvPr id="7" name="Google Shape;147;p31">
            <a:extLst>
              <a:ext uri="{FF2B5EF4-FFF2-40B4-BE49-F238E27FC236}">
                <a16:creationId xmlns:a16="http://schemas.microsoft.com/office/drawing/2014/main" id="{436BCDB8-6595-553B-DB13-D4FF8B716F1D}"/>
              </a:ext>
            </a:extLst>
          </p:cNvPr>
          <p:cNvSpPr txBox="1">
            <a:spLocks/>
          </p:cNvSpPr>
          <p:nvPr/>
        </p:nvSpPr>
        <p:spPr>
          <a:xfrm>
            <a:off x="8138873" y="4484653"/>
            <a:ext cx="84591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01 / 21</a:t>
            </a:r>
          </a:p>
        </p:txBody>
      </p:sp>
      <p:sp>
        <p:nvSpPr>
          <p:cNvPr id="2" name="Google Shape;147;p31">
            <a:extLst>
              <a:ext uri="{FF2B5EF4-FFF2-40B4-BE49-F238E27FC236}">
                <a16:creationId xmlns:a16="http://schemas.microsoft.com/office/drawing/2014/main" id="{2AAB1D67-8A25-6117-C869-AAE46E54F012}"/>
              </a:ext>
            </a:extLst>
          </p:cNvPr>
          <p:cNvSpPr txBox="1">
            <a:spLocks/>
          </p:cNvSpPr>
          <p:nvPr/>
        </p:nvSpPr>
        <p:spPr>
          <a:xfrm>
            <a:off x="272151" y="4484653"/>
            <a:ext cx="1123407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24/03/2025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093;p53">
            <a:extLst>
              <a:ext uri="{FF2B5EF4-FFF2-40B4-BE49-F238E27FC236}">
                <a16:creationId xmlns:a16="http://schemas.microsoft.com/office/drawing/2014/main" id="{9F2A8848-0996-0A93-C30B-247A7CE6DBEF}"/>
              </a:ext>
            </a:extLst>
          </p:cNvPr>
          <p:cNvSpPr txBox="1">
            <a:spLocks/>
          </p:cNvSpPr>
          <p:nvPr/>
        </p:nvSpPr>
        <p:spPr>
          <a:xfrm>
            <a:off x="-14504" y="0"/>
            <a:ext cx="78007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4- Méthode de travail et organisation</a:t>
            </a:r>
          </a:p>
        </p:txBody>
      </p:sp>
      <p:sp>
        <p:nvSpPr>
          <p:cNvPr id="2" name="Google Shape;147;p31">
            <a:extLst>
              <a:ext uri="{FF2B5EF4-FFF2-40B4-BE49-F238E27FC236}">
                <a16:creationId xmlns:a16="http://schemas.microsoft.com/office/drawing/2014/main" id="{230977F5-5C79-4042-7119-C35189E8F740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10 / 21</a:t>
            </a:r>
          </a:p>
        </p:txBody>
      </p:sp>
      <p:sp>
        <p:nvSpPr>
          <p:cNvPr id="57" name="Google Shape;1105;p53">
            <a:extLst>
              <a:ext uri="{FF2B5EF4-FFF2-40B4-BE49-F238E27FC236}">
                <a16:creationId xmlns:a16="http://schemas.microsoft.com/office/drawing/2014/main" id="{2B063661-AAE5-4980-B15F-C11EDA4F8A2D}"/>
              </a:ext>
            </a:extLst>
          </p:cNvPr>
          <p:cNvSpPr/>
          <p:nvPr/>
        </p:nvSpPr>
        <p:spPr>
          <a:xfrm>
            <a:off x="2092528" y="2207932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103;p53">
            <a:extLst>
              <a:ext uri="{FF2B5EF4-FFF2-40B4-BE49-F238E27FC236}">
                <a16:creationId xmlns:a16="http://schemas.microsoft.com/office/drawing/2014/main" id="{BB5EB556-42E4-492D-A087-276C82786AD6}"/>
              </a:ext>
            </a:extLst>
          </p:cNvPr>
          <p:cNvSpPr txBox="1"/>
          <p:nvPr/>
        </p:nvSpPr>
        <p:spPr>
          <a:xfrm>
            <a:off x="2884462" y="2420550"/>
            <a:ext cx="3375075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Chacun de son côté pour les projets de prise en main</a:t>
            </a:r>
          </a:p>
        </p:txBody>
      </p:sp>
      <p:sp>
        <p:nvSpPr>
          <p:cNvPr id="60" name="Google Shape;1105;p53">
            <a:extLst>
              <a:ext uri="{FF2B5EF4-FFF2-40B4-BE49-F238E27FC236}">
                <a16:creationId xmlns:a16="http://schemas.microsoft.com/office/drawing/2014/main" id="{492FFBE5-3D50-4402-B8B8-B5440E112EC6}"/>
              </a:ext>
            </a:extLst>
          </p:cNvPr>
          <p:cNvSpPr/>
          <p:nvPr/>
        </p:nvSpPr>
        <p:spPr>
          <a:xfrm>
            <a:off x="2099749" y="1201787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103;p53">
            <a:extLst>
              <a:ext uri="{FF2B5EF4-FFF2-40B4-BE49-F238E27FC236}">
                <a16:creationId xmlns:a16="http://schemas.microsoft.com/office/drawing/2014/main" id="{42FB91B1-0933-4E74-8554-BD771CBA7E62}"/>
              </a:ext>
            </a:extLst>
          </p:cNvPr>
          <p:cNvSpPr txBox="1"/>
          <p:nvPr/>
        </p:nvSpPr>
        <p:spPr>
          <a:xfrm>
            <a:off x="2911998" y="1414187"/>
            <a:ext cx="3493012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800">
                <a:solidFill>
                  <a:schemeClr val="bg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Ensemble sur la recherche de documentation</a:t>
            </a:r>
          </a:p>
        </p:txBody>
      </p:sp>
      <p:sp>
        <p:nvSpPr>
          <p:cNvPr id="63" name="Google Shape;1105;p53">
            <a:extLst>
              <a:ext uri="{FF2B5EF4-FFF2-40B4-BE49-F238E27FC236}">
                <a16:creationId xmlns:a16="http://schemas.microsoft.com/office/drawing/2014/main" id="{DAC11966-6C59-48E7-B61C-9F2B5913F1B1}"/>
              </a:ext>
            </a:extLst>
          </p:cNvPr>
          <p:cNvSpPr/>
          <p:nvPr/>
        </p:nvSpPr>
        <p:spPr>
          <a:xfrm>
            <a:off x="2092528" y="3254277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103;p53">
            <a:extLst>
              <a:ext uri="{FF2B5EF4-FFF2-40B4-BE49-F238E27FC236}">
                <a16:creationId xmlns:a16="http://schemas.microsoft.com/office/drawing/2014/main" id="{68E9AACC-0886-48B0-A39A-E016DDA992BA}"/>
              </a:ext>
            </a:extLst>
          </p:cNvPr>
          <p:cNvSpPr txBox="1"/>
          <p:nvPr/>
        </p:nvSpPr>
        <p:spPr>
          <a:xfrm>
            <a:off x="2884462" y="3466895"/>
            <a:ext cx="4538857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Répartition entre IHM et connectivité pour le projet des bases holonomes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E16ED6-2564-4319-BEAA-7CAF0EA00F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2148046" y="3302575"/>
            <a:ext cx="609604" cy="60960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7F193D-A159-4A4D-9F9B-6711B83AA2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 flipH="1">
            <a:off x="2177697" y="2293101"/>
            <a:ext cx="535861" cy="53586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3C18B07-E60E-4DFC-8982-20DE4A514A8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2148046" y="1268537"/>
            <a:ext cx="609604" cy="6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3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3;p53">
            <a:extLst>
              <a:ext uri="{FF2B5EF4-FFF2-40B4-BE49-F238E27FC236}">
                <a16:creationId xmlns:a16="http://schemas.microsoft.com/office/drawing/2014/main" id="{A039F4C9-5BCF-EFC4-D2EF-ABB53550C11F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573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5- Projets de prise en main</a:t>
            </a:r>
          </a:p>
        </p:txBody>
      </p:sp>
      <p:sp>
        <p:nvSpPr>
          <p:cNvPr id="7" name="Google Shape;268;p36">
            <a:extLst>
              <a:ext uri="{FF2B5EF4-FFF2-40B4-BE49-F238E27FC236}">
                <a16:creationId xmlns:a16="http://schemas.microsoft.com/office/drawing/2014/main" id="{B4C7F61A-E367-9D3C-C4E9-B2772D38A02C}"/>
              </a:ext>
            </a:extLst>
          </p:cNvPr>
          <p:cNvSpPr txBox="1"/>
          <p:nvPr/>
        </p:nvSpPr>
        <p:spPr>
          <a:xfrm>
            <a:off x="3890548" y="1721165"/>
            <a:ext cx="4798440" cy="224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Utilisation de la bibliothèque </a:t>
            </a:r>
            <a:r>
              <a:rPr lang="fr-FR" sz="160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LovyanGFX</a:t>
            </a: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pour gérer l’interface graphique de la carte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Premiers tests des méthodes et fonctions d’interface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Affichage d’un texte à une position donnée et de différentes tailles / couleurs</a:t>
            </a:r>
          </a:p>
        </p:txBody>
      </p:sp>
      <p:sp>
        <p:nvSpPr>
          <p:cNvPr id="8" name="Google Shape;1093;p53">
            <a:extLst>
              <a:ext uri="{FF2B5EF4-FFF2-40B4-BE49-F238E27FC236}">
                <a16:creationId xmlns:a16="http://schemas.microsoft.com/office/drawing/2014/main" id="{E1B075A7-EB16-D58C-5C44-5E4E98AD4A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2779" y="749917"/>
            <a:ext cx="479844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Affichage de texte</a:t>
            </a:r>
            <a:endParaRPr sz="320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BA05579-E203-4406-83C9-1B09780FC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3" t="29555" r="14953" b="35873"/>
          <a:stretch/>
        </p:blipFill>
        <p:spPr bwMode="auto">
          <a:xfrm>
            <a:off x="539920" y="1856658"/>
            <a:ext cx="3009220" cy="197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47;p31">
            <a:extLst>
              <a:ext uri="{FF2B5EF4-FFF2-40B4-BE49-F238E27FC236}">
                <a16:creationId xmlns:a16="http://schemas.microsoft.com/office/drawing/2014/main" id="{0E5AD506-9F9D-8E50-14B0-373024089CD4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11 / 21</a:t>
            </a:r>
          </a:p>
        </p:txBody>
      </p:sp>
    </p:spTree>
    <p:extLst>
      <p:ext uri="{BB962C8B-B14F-4D97-AF65-F5344CB8AC3E}">
        <p14:creationId xmlns:p14="http://schemas.microsoft.com/office/powerpoint/2010/main" val="259219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1BB2A033-32DD-7818-A10D-613CC204F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3;p53">
            <a:extLst>
              <a:ext uri="{FF2B5EF4-FFF2-40B4-BE49-F238E27FC236}">
                <a16:creationId xmlns:a16="http://schemas.microsoft.com/office/drawing/2014/main" id="{4CAD7CE7-765E-A84B-12DD-620BDD939B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4327" y="780536"/>
            <a:ext cx="521534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Affichage d’une Image</a:t>
            </a:r>
            <a:endParaRPr sz="320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Image 4" descr="Une image contenant texte, capture d’écran, Appareil de présentation, multimédia&#10;&#10;Le contenu généré par l’IA peut être incorrect.">
            <a:extLst>
              <a:ext uri="{FF2B5EF4-FFF2-40B4-BE49-F238E27FC236}">
                <a16:creationId xmlns:a16="http://schemas.microsoft.com/office/drawing/2014/main" id="{436C6ED4-BE43-3887-A9AD-E3CF04903D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63" t="24229" r="3383" b="28878"/>
          <a:stretch/>
        </p:blipFill>
        <p:spPr>
          <a:xfrm>
            <a:off x="598715" y="1886913"/>
            <a:ext cx="2942842" cy="2031943"/>
          </a:xfrm>
          <a:prstGeom prst="rect">
            <a:avLst/>
          </a:prstGeom>
        </p:spPr>
      </p:pic>
      <p:sp>
        <p:nvSpPr>
          <p:cNvPr id="3" name="Google Shape;268;p36">
            <a:extLst>
              <a:ext uri="{FF2B5EF4-FFF2-40B4-BE49-F238E27FC236}">
                <a16:creationId xmlns:a16="http://schemas.microsoft.com/office/drawing/2014/main" id="{A785D6F5-E8AA-F3E6-F9D8-035AFA2024CA}"/>
              </a:ext>
            </a:extLst>
          </p:cNvPr>
          <p:cNvSpPr txBox="1"/>
          <p:nvPr/>
        </p:nvSpPr>
        <p:spPr>
          <a:xfrm>
            <a:off x="3819780" y="1783140"/>
            <a:ext cx="4798440" cy="224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Utilisation de la bibliothèque </a:t>
            </a:r>
            <a:r>
              <a:rPr lang="fr-FR" sz="160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LovyanGFX</a:t>
            </a: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pour gérer l’interface graphique de la carte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Possibilité de sauvegarder l’image dans une mémoire flash type carte micro SD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Méthode utilisée : conversion d’une image en un C </a:t>
            </a:r>
            <a:r>
              <a:rPr lang="fr-FR" sz="160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Array</a:t>
            </a: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(tableau de valeur)</a:t>
            </a:r>
          </a:p>
        </p:txBody>
      </p:sp>
      <p:sp>
        <p:nvSpPr>
          <p:cNvPr id="6" name="Google Shape;147;p31">
            <a:extLst>
              <a:ext uri="{FF2B5EF4-FFF2-40B4-BE49-F238E27FC236}">
                <a16:creationId xmlns:a16="http://schemas.microsoft.com/office/drawing/2014/main" id="{E2AE6DC8-B2A9-FD9E-F819-A2BAE0EB3C17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12 / 21</a:t>
            </a:r>
          </a:p>
        </p:txBody>
      </p:sp>
      <p:sp>
        <p:nvSpPr>
          <p:cNvPr id="4" name="Google Shape;1093;p53">
            <a:extLst>
              <a:ext uri="{FF2B5EF4-FFF2-40B4-BE49-F238E27FC236}">
                <a16:creationId xmlns:a16="http://schemas.microsoft.com/office/drawing/2014/main" id="{7615E945-2433-C85B-77BB-A942842890C1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573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5- Projets de prise en main</a:t>
            </a:r>
          </a:p>
        </p:txBody>
      </p:sp>
    </p:spTree>
    <p:extLst>
      <p:ext uri="{BB962C8B-B14F-4D97-AF65-F5344CB8AC3E}">
        <p14:creationId xmlns:p14="http://schemas.microsoft.com/office/powerpoint/2010/main" val="541890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C3FDF6C3-456D-6A51-5EB8-ED39F968A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3;p53">
            <a:extLst>
              <a:ext uri="{FF2B5EF4-FFF2-40B4-BE49-F238E27FC236}">
                <a16:creationId xmlns:a16="http://schemas.microsoft.com/office/drawing/2014/main" id="{8239A863-3328-6A98-0766-0FBEF87258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7796" y="751922"/>
            <a:ext cx="522840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Affichage d’une Image</a:t>
            </a:r>
            <a:endParaRPr sz="320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Image 5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DEA0077D-ABF1-7AC9-69AA-C3579513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21" y="1970876"/>
            <a:ext cx="3420559" cy="14033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1F9C36-FE75-8979-45C0-1280A459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45"/>
          <a:stretch/>
        </p:blipFill>
        <p:spPr>
          <a:xfrm>
            <a:off x="5082676" y="1737360"/>
            <a:ext cx="3740803" cy="219902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9104F0F-D78C-094E-92CB-17616FE58DC1}"/>
              </a:ext>
            </a:extLst>
          </p:cNvPr>
          <p:cNvCxnSpPr>
            <a:cxnSpLocks/>
          </p:cNvCxnSpPr>
          <p:nvPr/>
        </p:nvCxnSpPr>
        <p:spPr>
          <a:xfrm>
            <a:off x="4108268" y="2692124"/>
            <a:ext cx="770709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147;p31">
            <a:extLst>
              <a:ext uri="{FF2B5EF4-FFF2-40B4-BE49-F238E27FC236}">
                <a16:creationId xmlns:a16="http://schemas.microsoft.com/office/drawing/2014/main" id="{279FC904-E6AC-CE86-B2AB-5FB1A341415B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13 / 21</a:t>
            </a:r>
          </a:p>
        </p:txBody>
      </p:sp>
      <p:sp>
        <p:nvSpPr>
          <p:cNvPr id="3" name="Google Shape;1093;p53">
            <a:extLst>
              <a:ext uri="{FF2B5EF4-FFF2-40B4-BE49-F238E27FC236}">
                <a16:creationId xmlns:a16="http://schemas.microsoft.com/office/drawing/2014/main" id="{59477560-4C3F-EDCD-D264-AE302C3C12BB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573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5- Projets de prise en main</a:t>
            </a:r>
          </a:p>
        </p:txBody>
      </p:sp>
    </p:spTree>
    <p:extLst>
      <p:ext uri="{BB962C8B-B14F-4D97-AF65-F5344CB8AC3E}">
        <p14:creationId xmlns:p14="http://schemas.microsoft.com/office/powerpoint/2010/main" val="270842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8196DA5A-9AA8-65F1-827B-376E2B7DD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logo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B729E60-F0AC-C46B-A81F-D715E7DF03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36" t="18173" r="14404" b="17037"/>
          <a:stretch/>
        </p:blipFill>
        <p:spPr>
          <a:xfrm>
            <a:off x="382440" y="1683713"/>
            <a:ext cx="3327580" cy="2182892"/>
          </a:xfrm>
          <a:prstGeom prst="rect">
            <a:avLst/>
          </a:prstGeom>
        </p:spPr>
      </p:pic>
      <p:sp>
        <p:nvSpPr>
          <p:cNvPr id="8" name="Google Shape;1093;p53">
            <a:extLst>
              <a:ext uri="{FF2B5EF4-FFF2-40B4-BE49-F238E27FC236}">
                <a16:creationId xmlns:a16="http://schemas.microsoft.com/office/drawing/2014/main" id="{E4FA2369-12FA-E5AD-085F-3FD3C08C0B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9308" y="710352"/>
            <a:ext cx="528538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Utilisation du tactile</a:t>
            </a:r>
            <a:endParaRPr sz="320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268;p36">
            <a:extLst>
              <a:ext uri="{FF2B5EF4-FFF2-40B4-BE49-F238E27FC236}">
                <a16:creationId xmlns:a16="http://schemas.microsoft.com/office/drawing/2014/main" id="{31956E63-8CCD-2551-D301-16E0E7CEF81E}"/>
              </a:ext>
            </a:extLst>
          </p:cNvPr>
          <p:cNvSpPr txBox="1"/>
          <p:nvPr/>
        </p:nvSpPr>
        <p:spPr>
          <a:xfrm>
            <a:off x="4100280" y="1805892"/>
            <a:ext cx="4798440" cy="193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Utilisation de la bibliothèque </a:t>
            </a:r>
            <a:r>
              <a:rPr lang="fr-FR" sz="160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LovyanGFX</a:t>
            </a: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pour gérer l’interface graphique de la carte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Première utilisation du tactile de l’écran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Dessin de cercle de couleur aux coordonnées du contact</a:t>
            </a:r>
          </a:p>
        </p:txBody>
      </p:sp>
      <p:sp>
        <p:nvSpPr>
          <p:cNvPr id="5" name="Google Shape;147;p31">
            <a:extLst>
              <a:ext uri="{FF2B5EF4-FFF2-40B4-BE49-F238E27FC236}">
                <a16:creationId xmlns:a16="http://schemas.microsoft.com/office/drawing/2014/main" id="{3E9FF14F-172E-07E2-D21E-A70CFAA7223B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14 / 21</a:t>
            </a:r>
          </a:p>
        </p:txBody>
      </p:sp>
      <p:sp>
        <p:nvSpPr>
          <p:cNvPr id="4" name="Google Shape;1093;p53">
            <a:extLst>
              <a:ext uri="{FF2B5EF4-FFF2-40B4-BE49-F238E27FC236}">
                <a16:creationId xmlns:a16="http://schemas.microsoft.com/office/drawing/2014/main" id="{D46981AA-1E2C-30B1-6593-B1B09B5071E8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573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5- Projets de prise en main</a:t>
            </a:r>
          </a:p>
        </p:txBody>
      </p:sp>
    </p:spTree>
    <p:extLst>
      <p:ext uri="{BB962C8B-B14F-4D97-AF65-F5344CB8AC3E}">
        <p14:creationId xmlns:p14="http://schemas.microsoft.com/office/powerpoint/2010/main" val="225384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8D698B18-E3D2-93A0-6C6E-0B16C00D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8;p36">
            <a:extLst>
              <a:ext uri="{FF2B5EF4-FFF2-40B4-BE49-F238E27FC236}">
                <a16:creationId xmlns:a16="http://schemas.microsoft.com/office/drawing/2014/main" id="{8AD42796-AEEE-A314-45CE-6E83F75267AD}"/>
              </a:ext>
            </a:extLst>
          </p:cNvPr>
          <p:cNvSpPr txBox="1"/>
          <p:nvPr/>
        </p:nvSpPr>
        <p:spPr>
          <a:xfrm>
            <a:off x="3923469" y="1797809"/>
            <a:ext cx="4998000" cy="193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Test de la connectivité de la carte en Wi-Fi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Serveur en TCP sur l’ordinateur avec socket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Carte configurée en client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Affichages de retour dans le moniteur série</a:t>
            </a:r>
          </a:p>
        </p:txBody>
      </p:sp>
      <p:sp>
        <p:nvSpPr>
          <p:cNvPr id="8" name="Google Shape;1093;p53">
            <a:extLst>
              <a:ext uri="{FF2B5EF4-FFF2-40B4-BE49-F238E27FC236}">
                <a16:creationId xmlns:a16="http://schemas.microsoft.com/office/drawing/2014/main" id="{A13D9BC9-5372-E440-8554-178FA054A7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9874" y="838973"/>
            <a:ext cx="462425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Utilisation du Wi-Fi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82F510C-FB33-6FCB-C7C6-6620E2C0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70" y="2121123"/>
            <a:ext cx="3433038" cy="1287389"/>
          </a:xfrm>
          <a:prstGeom prst="rect">
            <a:avLst/>
          </a:prstGeom>
        </p:spPr>
      </p:pic>
      <p:sp>
        <p:nvSpPr>
          <p:cNvPr id="10" name="Google Shape;147;p31">
            <a:extLst>
              <a:ext uri="{FF2B5EF4-FFF2-40B4-BE49-F238E27FC236}">
                <a16:creationId xmlns:a16="http://schemas.microsoft.com/office/drawing/2014/main" id="{0F8AAFE8-F824-A0A1-1A44-A47F62AEF56A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15 / 21</a:t>
            </a:r>
          </a:p>
        </p:txBody>
      </p:sp>
      <p:sp>
        <p:nvSpPr>
          <p:cNvPr id="2" name="Google Shape;1093;p53">
            <a:extLst>
              <a:ext uri="{FF2B5EF4-FFF2-40B4-BE49-F238E27FC236}">
                <a16:creationId xmlns:a16="http://schemas.microsoft.com/office/drawing/2014/main" id="{216E55D5-2DD3-A830-DBE4-30C51A6D9053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573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5- Projets de prise en main</a:t>
            </a:r>
          </a:p>
        </p:txBody>
      </p:sp>
    </p:spTree>
    <p:extLst>
      <p:ext uri="{BB962C8B-B14F-4D97-AF65-F5344CB8AC3E}">
        <p14:creationId xmlns:p14="http://schemas.microsoft.com/office/powerpoint/2010/main" val="2814268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09CDE8F2-6659-A614-9C13-E6B4067F2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8;p36">
            <a:extLst>
              <a:ext uri="{FF2B5EF4-FFF2-40B4-BE49-F238E27FC236}">
                <a16:creationId xmlns:a16="http://schemas.microsoft.com/office/drawing/2014/main" id="{1D71A33F-FE58-9719-49DE-432E90D44778}"/>
              </a:ext>
            </a:extLst>
          </p:cNvPr>
          <p:cNvSpPr txBox="1"/>
          <p:nvPr/>
        </p:nvSpPr>
        <p:spPr>
          <a:xfrm>
            <a:off x="3680817" y="1399925"/>
            <a:ext cx="5463183" cy="29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Connectivité en Wi-Fi de la carte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Serveur en TCP sur l’ordinateur avec socket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indent="-342900"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Carte configurée en client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Envoi de commandes depuis la carte grâce à des boutons tactiles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Affichage avec </a:t>
            </a:r>
            <a:r>
              <a:rPr lang="fr-FR" sz="160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Tkinter</a:t>
            </a: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sur python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Déplacement du disque selon les commandes</a:t>
            </a:r>
          </a:p>
        </p:txBody>
      </p:sp>
      <p:sp>
        <p:nvSpPr>
          <p:cNvPr id="8" name="Google Shape;1093;p53">
            <a:extLst>
              <a:ext uri="{FF2B5EF4-FFF2-40B4-BE49-F238E27FC236}">
                <a16:creationId xmlns:a16="http://schemas.microsoft.com/office/drawing/2014/main" id="{4765B0C7-01FD-4C53-37EC-90F28466EA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471" y="750800"/>
            <a:ext cx="852905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Communication Wi-Fi carte/ordinateur</a:t>
            </a:r>
          </a:p>
        </p:txBody>
      </p:sp>
      <p:sp>
        <p:nvSpPr>
          <p:cNvPr id="5" name="Google Shape;147;p31">
            <a:extLst>
              <a:ext uri="{FF2B5EF4-FFF2-40B4-BE49-F238E27FC236}">
                <a16:creationId xmlns:a16="http://schemas.microsoft.com/office/drawing/2014/main" id="{CBB8BB06-36D2-5DA8-B910-A0A4D468C1E7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16 / 21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5FA72B-9592-0092-B48A-E1C42E9C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5" t="470" r="234" b="56174"/>
          <a:stretch/>
        </p:blipFill>
        <p:spPr>
          <a:xfrm>
            <a:off x="603229" y="2999518"/>
            <a:ext cx="2891898" cy="13414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390E875-2057-A75D-CF0B-F2D9CADF3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45" y="1399925"/>
            <a:ext cx="2140065" cy="1445360"/>
          </a:xfrm>
          <a:prstGeom prst="rect">
            <a:avLst/>
          </a:prstGeom>
        </p:spPr>
      </p:pic>
      <p:sp>
        <p:nvSpPr>
          <p:cNvPr id="3" name="Google Shape;1093;p53">
            <a:extLst>
              <a:ext uri="{FF2B5EF4-FFF2-40B4-BE49-F238E27FC236}">
                <a16:creationId xmlns:a16="http://schemas.microsoft.com/office/drawing/2014/main" id="{9BA4E451-EA23-C557-FDE7-585860EEB3DA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573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5- Projets de prise en main</a:t>
            </a:r>
          </a:p>
        </p:txBody>
      </p:sp>
    </p:spTree>
    <p:extLst>
      <p:ext uri="{BB962C8B-B14F-4D97-AF65-F5344CB8AC3E}">
        <p14:creationId xmlns:p14="http://schemas.microsoft.com/office/powerpoint/2010/main" val="304618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E11569C5-DBE4-E5A9-4282-62DBE8484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8;p36">
            <a:extLst>
              <a:ext uri="{FF2B5EF4-FFF2-40B4-BE49-F238E27FC236}">
                <a16:creationId xmlns:a16="http://schemas.microsoft.com/office/drawing/2014/main" id="{CCFFD9D7-853B-11F1-CA24-5F6DDBDA3B61}"/>
              </a:ext>
            </a:extLst>
          </p:cNvPr>
          <p:cNvSpPr txBox="1"/>
          <p:nvPr/>
        </p:nvSpPr>
        <p:spPr>
          <a:xfrm>
            <a:off x="3622964" y="1635228"/>
            <a:ext cx="5462254" cy="29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Connection en BLE à un téléphone portable IOS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Création d’un serveur BLE sur la carte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indent="-342900"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Envoie de chaînes de caractères sur l’application </a:t>
            </a:r>
            <a:r>
              <a:rPr lang="fr-FR" sz="160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nRF</a:t>
            </a: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fr-FR" sz="1600" err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</a:t>
            </a: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Envoie d’informations différentes en fonction des actions effectuées sur la carte </a:t>
            </a:r>
          </a:p>
          <a:p>
            <a:pPr lvl="1"/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093;p53">
            <a:extLst>
              <a:ext uri="{FF2B5EF4-FFF2-40B4-BE49-F238E27FC236}">
                <a16:creationId xmlns:a16="http://schemas.microsoft.com/office/drawing/2014/main" id="{D232F55F-6E95-16F6-8A4D-3EC24F754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471" y="750800"/>
            <a:ext cx="852905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Communication Bluetooth BLE</a:t>
            </a:r>
          </a:p>
        </p:txBody>
      </p:sp>
      <p:sp>
        <p:nvSpPr>
          <p:cNvPr id="5" name="Google Shape;147;p31">
            <a:extLst>
              <a:ext uri="{FF2B5EF4-FFF2-40B4-BE49-F238E27FC236}">
                <a16:creationId xmlns:a16="http://schemas.microsoft.com/office/drawing/2014/main" id="{8D75CED5-08C3-B10A-7A63-1B35AE72E785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17 / 21</a:t>
            </a:r>
          </a:p>
        </p:txBody>
      </p:sp>
      <p:sp>
        <p:nvSpPr>
          <p:cNvPr id="3" name="Google Shape;1093;p53">
            <a:extLst>
              <a:ext uri="{FF2B5EF4-FFF2-40B4-BE49-F238E27FC236}">
                <a16:creationId xmlns:a16="http://schemas.microsoft.com/office/drawing/2014/main" id="{2039D781-E625-D7BB-8434-1C112772CC2C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573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5- Projets de prise en main</a:t>
            </a:r>
          </a:p>
        </p:txBody>
      </p:sp>
      <p:pic>
        <p:nvPicPr>
          <p:cNvPr id="4" name="Image 3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B793B7A2-002B-7A33-6BBB-0B2D3EBB94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2" t="50000" r="1635" b="35219"/>
          <a:stretch/>
        </p:blipFill>
        <p:spPr>
          <a:xfrm>
            <a:off x="216856" y="3310845"/>
            <a:ext cx="3135590" cy="1018311"/>
          </a:xfrm>
          <a:prstGeom prst="rect">
            <a:avLst/>
          </a:prstGeom>
        </p:spPr>
      </p:pic>
      <p:pic>
        <p:nvPicPr>
          <p:cNvPr id="10" name="Image 9" descr="Une image contenant texte, capture d’écran, Rectangle, affichage&#10;&#10;Le contenu généré par l’IA peut être incorrect.">
            <a:extLst>
              <a:ext uri="{FF2B5EF4-FFF2-40B4-BE49-F238E27FC236}">
                <a16:creationId xmlns:a16="http://schemas.microsoft.com/office/drawing/2014/main" id="{7842699A-1C1A-C967-DB41-BC9026A04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1" y="1332759"/>
            <a:ext cx="2363988" cy="17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9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93;p53">
            <a:extLst>
              <a:ext uri="{FF2B5EF4-FFF2-40B4-BE49-F238E27FC236}">
                <a16:creationId xmlns:a16="http://schemas.microsoft.com/office/drawing/2014/main" id="{F9923A58-3440-4FC0-8488-EEF9D166F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24457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6- Conclusion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8" name="Google Shape;147;p31">
            <a:extLst>
              <a:ext uri="{FF2B5EF4-FFF2-40B4-BE49-F238E27FC236}">
                <a16:creationId xmlns:a16="http://schemas.microsoft.com/office/drawing/2014/main" id="{28766979-E159-B447-7FBF-39D247BD92A9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18 / 21</a:t>
            </a:r>
          </a:p>
        </p:txBody>
      </p:sp>
      <p:sp>
        <p:nvSpPr>
          <p:cNvPr id="20" name="Google Shape;268;p36">
            <a:extLst>
              <a:ext uri="{FF2B5EF4-FFF2-40B4-BE49-F238E27FC236}">
                <a16:creationId xmlns:a16="http://schemas.microsoft.com/office/drawing/2014/main" id="{D40AA69D-8305-4F3C-9DED-1080C00108A8}"/>
              </a:ext>
            </a:extLst>
          </p:cNvPr>
          <p:cNvSpPr txBox="1"/>
          <p:nvPr/>
        </p:nvSpPr>
        <p:spPr>
          <a:xfrm>
            <a:off x="215752" y="1229744"/>
            <a:ext cx="3110105" cy="111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600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Réalisation d’un premier programme fonctionnel 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Wingdings" panose="05000000000000000000" pitchFamily="2" charset="2"/>
              </a:rPr>
              <a:t></a:t>
            </a: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fr-FR" sz="1600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pas d’erreur et pourtant pas d’affichage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sz="1600" dirty="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093;p53">
            <a:extLst>
              <a:ext uri="{FF2B5EF4-FFF2-40B4-BE49-F238E27FC236}">
                <a16:creationId xmlns:a16="http://schemas.microsoft.com/office/drawing/2014/main" id="{2E8C8877-D64B-4CBE-A0A1-DBA8F3913E3B}"/>
              </a:ext>
            </a:extLst>
          </p:cNvPr>
          <p:cNvSpPr txBox="1">
            <a:spLocks/>
          </p:cNvSpPr>
          <p:nvPr/>
        </p:nvSpPr>
        <p:spPr>
          <a:xfrm>
            <a:off x="0" y="554044"/>
            <a:ext cx="2975631" cy="88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Difficultés </a:t>
            </a:r>
            <a:r>
              <a:rPr lang="fr-FR" sz="3200" b="0">
                <a:solidFill>
                  <a:schemeClr val="bg2"/>
                </a:solidFill>
                <a:latin typeface="Montserrat" panose="00000500000000000000" pitchFamily="2" charset="0"/>
              </a:rPr>
              <a:t>: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0799B3A-49A7-4687-88E0-3ACFDE0D1C49}"/>
              </a:ext>
            </a:extLst>
          </p:cNvPr>
          <p:cNvGrpSpPr/>
          <p:nvPr/>
        </p:nvGrpSpPr>
        <p:grpSpPr>
          <a:xfrm>
            <a:off x="269939" y="2457219"/>
            <a:ext cx="3409165" cy="1911996"/>
            <a:chOff x="1917151" y="2673011"/>
            <a:chExt cx="3167380" cy="1806043"/>
          </a:xfrm>
        </p:grpSpPr>
        <p:pic>
          <p:nvPicPr>
            <p:cNvPr id="23" name="Image 22" descr="Une image contenant texte, capture d’écran, nombre, Police&#10;&#10;Le contenu généré par l’IA peut être incorrect.">
              <a:extLst>
                <a:ext uri="{FF2B5EF4-FFF2-40B4-BE49-F238E27FC236}">
                  <a16:creationId xmlns:a16="http://schemas.microsoft.com/office/drawing/2014/main" id="{BD6DDFAC-7596-4197-8F65-19CA350450A7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74" b="85320"/>
            <a:stretch/>
          </p:blipFill>
          <p:spPr>
            <a:xfrm>
              <a:off x="1917151" y="2673011"/>
              <a:ext cx="3167380" cy="262634"/>
            </a:xfrm>
            <a:prstGeom prst="rect">
              <a:avLst/>
            </a:prstGeom>
          </p:spPr>
        </p:pic>
        <p:pic>
          <p:nvPicPr>
            <p:cNvPr id="24" name="Image 23" descr="Une image contenant texte, capture d’écran, nombre, Police&#10;&#10;Le contenu généré par l’IA peut être incorrect.">
              <a:extLst>
                <a:ext uri="{FF2B5EF4-FFF2-40B4-BE49-F238E27FC236}">
                  <a16:creationId xmlns:a16="http://schemas.microsoft.com/office/drawing/2014/main" id="{5C6EB2BF-B89A-4312-A7AC-7216B13E8403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246"/>
            <a:stretch/>
          </p:blipFill>
          <p:spPr>
            <a:xfrm>
              <a:off x="1917151" y="2864408"/>
              <a:ext cx="3167380" cy="1614646"/>
            </a:xfrm>
            <a:prstGeom prst="rect">
              <a:avLst/>
            </a:prstGeom>
          </p:spPr>
        </p:pic>
      </p:grpSp>
      <p:sp>
        <p:nvSpPr>
          <p:cNvPr id="25" name="Google Shape;268;p36">
            <a:extLst>
              <a:ext uri="{FF2B5EF4-FFF2-40B4-BE49-F238E27FC236}">
                <a16:creationId xmlns:a16="http://schemas.microsoft.com/office/drawing/2014/main" id="{7D67AB5B-8229-49A6-B6D5-0AF2B14EAFD2}"/>
              </a:ext>
            </a:extLst>
          </p:cNvPr>
          <p:cNvSpPr txBox="1"/>
          <p:nvPr/>
        </p:nvSpPr>
        <p:spPr>
          <a:xfrm>
            <a:off x="4206568" y="1229744"/>
            <a:ext cx="4937432" cy="40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600" dirty="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Liaison wifi entre carte et passerelle du robot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sz="1600" dirty="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FA1BCA-355D-43A3-BE32-0E4E61B2D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27" y="1865399"/>
            <a:ext cx="3460514" cy="2296920"/>
          </a:xfrm>
          <a:prstGeom prst="rect">
            <a:avLst/>
          </a:prstGeom>
        </p:spPr>
      </p:pic>
      <p:sp>
        <p:nvSpPr>
          <p:cNvPr id="29" name="Google Shape;1103;p53">
            <a:extLst>
              <a:ext uri="{FF2B5EF4-FFF2-40B4-BE49-F238E27FC236}">
                <a16:creationId xmlns:a16="http://schemas.microsoft.com/office/drawing/2014/main" id="{5FCD11F7-620E-4DA3-A460-D120AAF76110}"/>
              </a:ext>
            </a:extLst>
          </p:cNvPr>
          <p:cNvSpPr txBox="1"/>
          <p:nvPr/>
        </p:nvSpPr>
        <p:spPr>
          <a:xfrm>
            <a:off x="4562329" y="4255566"/>
            <a:ext cx="4429111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accent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Image tirée de l’introduction mécatronique 2023-2024</a:t>
            </a:r>
          </a:p>
        </p:txBody>
      </p:sp>
    </p:spTree>
    <p:extLst>
      <p:ext uri="{BB962C8B-B14F-4D97-AF65-F5344CB8AC3E}">
        <p14:creationId xmlns:p14="http://schemas.microsoft.com/office/powerpoint/2010/main" val="340416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93;p53">
            <a:extLst>
              <a:ext uri="{FF2B5EF4-FFF2-40B4-BE49-F238E27FC236}">
                <a16:creationId xmlns:a16="http://schemas.microsoft.com/office/drawing/2014/main" id="{F9923A58-3440-4FC0-8488-EEF9D166F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24457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6- Conclusion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1200;p55">
            <a:extLst>
              <a:ext uri="{FF2B5EF4-FFF2-40B4-BE49-F238E27FC236}">
                <a16:creationId xmlns:a16="http://schemas.microsoft.com/office/drawing/2014/main" id="{0A3DBF12-3FEF-23E2-FB18-48FF5B42B981}"/>
              </a:ext>
            </a:extLst>
          </p:cNvPr>
          <p:cNvSpPr txBox="1"/>
          <p:nvPr/>
        </p:nvSpPr>
        <p:spPr>
          <a:xfrm>
            <a:off x="325366" y="2285400"/>
            <a:ext cx="1836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Réception des cartes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209;p55">
            <a:extLst>
              <a:ext uri="{FF2B5EF4-FFF2-40B4-BE49-F238E27FC236}">
                <a16:creationId xmlns:a16="http://schemas.microsoft.com/office/drawing/2014/main" id="{ADFA695A-DB7C-2497-D5E5-B46F2A7FC060}"/>
              </a:ext>
            </a:extLst>
          </p:cNvPr>
          <p:cNvSpPr txBox="1"/>
          <p:nvPr/>
        </p:nvSpPr>
        <p:spPr>
          <a:xfrm>
            <a:off x="2026173" y="1658484"/>
            <a:ext cx="2775172" cy="48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Tests de programmes simples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212;p55">
            <a:extLst>
              <a:ext uri="{FF2B5EF4-FFF2-40B4-BE49-F238E27FC236}">
                <a16:creationId xmlns:a16="http://schemas.microsoft.com/office/drawing/2014/main" id="{D14DFA0F-EFE9-6F76-99C5-1E5B93FBF677}"/>
              </a:ext>
            </a:extLst>
          </p:cNvPr>
          <p:cNvSpPr txBox="1"/>
          <p:nvPr/>
        </p:nvSpPr>
        <p:spPr>
          <a:xfrm>
            <a:off x="5266042" y="1454125"/>
            <a:ext cx="3597570" cy="57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Développement d’un IHM et d’un programme de contrôle des mouvements du robot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093;p53">
            <a:extLst>
              <a:ext uri="{FF2B5EF4-FFF2-40B4-BE49-F238E27FC236}">
                <a16:creationId xmlns:a16="http://schemas.microsoft.com/office/drawing/2014/main" id="{C747CDC9-699C-61C8-840B-876F67A940E4}"/>
              </a:ext>
            </a:extLst>
          </p:cNvPr>
          <p:cNvSpPr txBox="1">
            <a:spLocks/>
          </p:cNvSpPr>
          <p:nvPr/>
        </p:nvSpPr>
        <p:spPr>
          <a:xfrm>
            <a:off x="149823" y="698198"/>
            <a:ext cx="57284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/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Avancement du projet :</a:t>
            </a:r>
          </a:p>
        </p:txBody>
      </p:sp>
      <p:sp>
        <p:nvSpPr>
          <p:cNvPr id="28" name="Google Shape;147;p31">
            <a:extLst>
              <a:ext uri="{FF2B5EF4-FFF2-40B4-BE49-F238E27FC236}">
                <a16:creationId xmlns:a16="http://schemas.microsoft.com/office/drawing/2014/main" id="{28766979-E159-B447-7FBF-39D247BD92A9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19 / 21</a:t>
            </a:r>
          </a:p>
        </p:txBody>
      </p:sp>
      <p:sp>
        <p:nvSpPr>
          <p:cNvPr id="40" name="Google Shape;1197;p55">
            <a:extLst>
              <a:ext uri="{FF2B5EF4-FFF2-40B4-BE49-F238E27FC236}">
                <a16:creationId xmlns:a16="http://schemas.microsoft.com/office/drawing/2014/main" id="{21A3E370-40B1-54AA-F977-DDECA1CC7258}"/>
              </a:ext>
            </a:extLst>
          </p:cNvPr>
          <p:cNvSpPr txBox="1"/>
          <p:nvPr/>
        </p:nvSpPr>
        <p:spPr>
          <a:xfrm>
            <a:off x="3989472" y="3067588"/>
            <a:ext cx="2237700" cy="79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Établissement d’une connection carte/robot</a:t>
            </a:r>
          </a:p>
        </p:txBody>
      </p:sp>
      <p:sp>
        <p:nvSpPr>
          <p:cNvPr id="42" name="Google Shape;1197;p55">
            <a:extLst>
              <a:ext uri="{FF2B5EF4-FFF2-40B4-BE49-F238E27FC236}">
                <a16:creationId xmlns:a16="http://schemas.microsoft.com/office/drawing/2014/main" id="{986D0099-F5CE-769B-9ED5-0692EB17A36A}"/>
              </a:ext>
            </a:extLst>
          </p:cNvPr>
          <p:cNvSpPr txBox="1"/>
          <p:nvPr/>
        </p:nvSpPr>
        <p:spPr>
          <a:xfrm>
            <a:off x="1541618" y="3073915"/>
            <a:ext cx="2237700" cy="56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Recherches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bibliographiques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206;p55">
            <a:extLst>
              <a:ext uri="{FF2B5EF4-FFF2-40B4-BE49-F238E27FC236}">
                <a16:creationId xmlns:a16="http://schemas.microsoft.com/office/drawing/2014/main" id="{E7A05B91-C1B4-00C3-CBA1-D042DD67AD40}"/>
              </a:ext>
            </a:extLst>
          </p:cNvPr>
          <p:cNvSpPr txBox="1"/>
          <p:nvPr/>
        </p:nvSpPr>
        <p:spPr>
          <a:xfrm>
            <a:off x="6928489" y="3113756"/>
            <a:ext cx="231483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Projet de domotique</a:t>
            </a:r>
          </a:p>
        </p:txBody>
      </p:sp>
      <p:pic>
        <p:nvPicPr>
          <p:cNvPr id="45" name="Image 44" descr="Une image contenant Graphique, cercle, cœur, créativité&#10;&#10;Le contenu généré par l’IA peut être incorrect.">
            <a:extLst>
              <a:ext uri="{FF2B5EF4-FFF2-40B4-BE49-F238E27FC236}">
                <a16:creationId xmlns:a16="http://schemas.microsoft.com/office/drawing/2014/main" id="{70B83FC1-6B85-4E42-1631-AA46A7C44D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869473" y="2046551"/>
            <a:ext cx="477698" cy="477698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90DBCC6-1C17-47F7-6738-C74D54E0B57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61366" y="2571750"/>
            <a:ext cx="6526532" cy="0"/>
          </a:xfrm>
          <a:prstGeom prst="line">
            <a:avLst/>
          </a:pr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93623DD-332A-0D38-B429-AB47DBD02744}"/>
              </a:ext>
            </a:extLst>
          </p:cNvPr>
          <p:cNvCxnSpPr>
            <a:cxnSpLocks/>
          </p:cNvCxnSpPr>
          <p:nvPr/>
        </p:nvCxnSpPr>
        <p:spPr>
          <a:xfrm flipV="1">
            <a:off x="2660468" y="2571750"/>
            <a:ext cx="0" cy="365216"/>
          </a:xfrm>
          <a:prstGeom prst="line">
            <a:avLst/>
          </a:pr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F0F128B-DC8F-DD14-1A77-5CE9E10F9154}"/>
              </a:ext>
            </a:extLst>
          </p:cNvPr>
          <p:cNvCxnSpPr>
            <a:cxnSpLocks/>
          </p:cNvCxnSpPr>
          <p:nvPr/>
        </p:nvCxnSpPr>
        <p:spPr>
          <a:xfrm flipV="1">
            <a:off x="3413759" y="2218509"/>
            <a:ext cx="0" cy="365216"/>
          </a:xfrm>
          <a:prstGeom prst="line">
            <a:avLst/>
          </a:pr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C8BF2B0-6980-0DE3-56F5-E451B7140F34}"/>
              </a:ext>
            </a:extLst>
          </p:cNvPr>
          <p:cNvCxnSpPr>
            <a:cxnSpLocks/>
          </p:cNvCxnSpPr>
          <p:nvPr/>
        </p:nvCxnSpPr>
        <p:spPr>
          <a:xfrm flipV="1">
            <a:off x="5108322" y="2571750"/>
            <a:ext cx="0" cy="365216"/>
          </a:xfrm>
          <a:prstGeom prst="line">
            <a:avLst/>
          </a:pr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A16E90F-0B73-3EC7-244D-51EAF407C0AE}"/>
              </a:ext>
            </a:extLst>
          </p:cNvPr>
          <p:cNvCxnSpPr>
            <a:cxnSpLocks/>
          </p:cNvCxnSpPr>
          <p:nvPr/>
        </p:nvCxnSpPr>
        <p:spPr>
          <a:xfrm flipV="1">
            <a:off x="7064827" y="2218509"/>
            <a:ext cx="0" cy="365216"/>
          </a:xfrm>
          <a:prstGeom prst="line">
            <a:avLst/>
          </a:pr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54E4C97-D958-AC8D-B0B8-BE6D6F187EF4}"/>
              </a:ext>
            </a:extLst>
          </p:cNvPr>
          <p:cNvCxnSpPr>
            <a:cxnSpLocks/>
          </p:cNvCxnSpPr>
          <p:nvPr/>
        </p:nvCxnSpPr>
        <p:spPr>
          <a:xfrm flipV="1">
            <a:off x="8085909" y="2571750"/>
            <a:ext cx="0" cy="365216"/>
          </a:xfrm>
          <a:prstGeom prst="line">
            <a:avLst/>
          </a:pr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95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105;p53">
            <a:extLst>
              <a:ext uri="{FF2B5EF4-FFF2-40B4-BE49-F238E27FC236}">
                <a16:creationId xmlns:a16="http://schemas.microsoft.com/office/drawing/2014/main" id="{31D5C8F5-0278-4274-B905-F562FA12130D}"/>
              </a:ext>
            </a:extLst>
          </p:cNvPr>
          <p:cNvSpPr/>
          <p:nvPr/>
        </p:nvSpPr>
        <p:spPr>
          <a:xfrm>
            <a:off x="4802040" y="2199721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105;p53">
            <a:extLst>
              <a:ext uri="{FF2B5EF4-FFF2-40B4-BE49-F238E27FC236}">
                <a16:creationId xmlns:a16="http://schemas.microsoft.com/office/drawing/2014/main" id="{DF93184A-81A6-451D-860D-C66FB8F4E108}"/>
              </a:ext>
            </a:extLst>
          </p:cNvPr>
          <p:cNvSpPr/>
          <p:nvPr/>
        </p:nvSpPr>
        <p:spPr>
          <a:xfrm>
            <a:off x="4794819" y="3212167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105;p53">
            <a:extLst>
              <a:ext uri="{FF2B5EF4-FFF2-40B4-BE49-F238E27FC236}">
                <a16:creationId xmlns:a16="http://schemas.microsoft.com/office/drawing/2014/main" id="{305B161A-ACFB-4801-9633-F04DA4D6CED2}"/>
              </a:ext>
            </a:extLst>
          </p:cNvPr>
          <p:cNvSpPr/>
          <p:nvPr/>
        </p:nvSpPr>
        <p:spPr>
          <a:xfrm>
            <a:off x="684863" y="3240296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105;p53">
            <a:extLst>
              <a:ext uri="{FF2B5EF4-FFF2-40B4-BE49-F238E27FC236}">
                <a16:creationId xmlns:a16="http://schemas.microsoft.com/office/drawing/2014/main" id="{FAD37F05-03AF-484A-9F3F-10C57AC535DE}"/>
              </a:ext>
            </a:extLst>
          </p:cNvPr>
          <p:cNvSpPr/>
          <p:nvPr/>
        </p:nvSpPr>
        <p:spPr>
          <a:xfrm>
            <a:off x="675138" y="2202987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53"/>
          <p:cNvSpPr txBox="1">
            <a:spLocks noGrp="1"/>
          </p:cNvSpPr>
          <p:nvPr>
            <p:ph type="title"/>
          </p:nvPr>
        </p:nvSpPr>
        <p:spPr>
          <a:xfrm>
            <a:off x="5895" y="998"/>
            <a:ext cx="427654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>
                <a:solidFill>
                  <a:schemeClr val="bg1"/>
                </a:solidFill>
                <a:latin typeface="Montserrat" panose="00000500000000000000" pitchFamily="2" charset="0"/>
              </a:rPr>
              <a:t>Table des matières :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E2E358E-EEC4-43EB-8620-560212EF021A}"/>
              </a:ext>
            </a:extLst>
          </p:cNvPr>
          <p:cNvGrpSpPr/>
          <p:nvPr/>
        </p:nvGrpSpPr>
        <p:grpSpPr>
          <a:xfrm>
            <a:off x="684863" y="1175873"/>
            <a:ext cx="3256927" cy="706200"/>
            <a:chOff x="1258833" y="1623222"/>
            <a:chExt cx="3256927" cy="706200"/>
          </a:xfrm>
        </p:grpSpPr>
        <p:sp>
          <p:nvSpPr>
            <p:cNvPr id="1103" name="Google Shape;1103;p53"/>
            <p:cNvSpPr txBox="1"/>
            <p:nvPr/>
          </p:nvSpPr>
          <p:spPr>
            <a:xfrm>
              <a:off x="2055233" y="1832023"/>
              <a:ext cx="2460527" cy="30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Introduction</a:t>
              </a:r>
              <a:endPara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05" name="Google Shape;1105;p53"/>
            <p:cNvSpPr/>
            <p:nvPr/>
          </p:nvSpPr>
          <p:spPr>
            <a:xfrm>
              <a:off x="1258833" y="1623222"/>
              <a:ext cx="706200" cy="7062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21D9477-BB75-403C-949B-FD9D736FCCE8}"/>
              </a:ext>
            </a:extLst>
          </p:cNvPr>
          <p:cNvGrpSpPr/>
          <p:nvPr/>
        </p:nvGrpSpPr>
        <p:grpSpPr>
          <a:xfrm>
            <a:off x="303694" y="1076226"/>
            <a:ext cx="149712" cy="2986750"/>
            <a:chOff x="1735463" y="1513375"/>
            <a:chExt cx="149712" cy="2986750"/>
          </a:xfrm>
        </p:grpSpPr>
        <p:sp>
          <p:nvSpPr>
            <p:cNvPr id="1118" name="Google Shape;1118;p53"/>
            <p:cNvSpPr/>
            <p:nvPr/>
          </p:nvSpPr>
          <p:spPr>
            <a:xfrm>
              <a:off x="1735475" y="189017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19" name="Google Shape;1119;p53"/>
            <p:cNvSpPr/>
            <p:nvPr/>
          </p:nvSpPr>
          <p:spPr>
            <a:xfrm>
              <a:off x="1735475" y="2937000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20" name="Google Shape;1120;p53"/>
            <p:cNvSpPr/>
            <p:nvPr/>
          </p:nvSpPr>
          <p:spPr>
            <a:xfrm>
              <a:off x="1735463" y="398382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1121" name="Google Shape;1121;p53"/>
            <p:cNvCxnSpPr>
              <a:cxnSpLocks/>
              <a:stCxn id="1118" idx="4"/>
              <a:endCxn id="1119" idx="0"/>
            </p:cNvCxnSpPr>
            <p:nvPr/>
          </p:nvCxnSpPr>
          <p:spPr>
            <a:xfrm>
              <a:off x="1810325" y="2039875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53"/>
            <p:cNvCxnSpPr>
              <a:stCxn id="1119" idx="4"/>
              <a:endCxn id="1120" idx="0"/>
            </p:cNvCxnSpPr>
            <p:nvPr/>
          </p:nvCxnSpPr>
          <p:spPr>
            <a:xfrm>
              <a:off x="1810325" y="3086700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53"/>
            <p:cNvCxnSpPr>
              <a:stCxn id="1120" idx="4"/>
            </p:cNvCxnSpPr>
            <p:nvPr/>
          </p:nvCxnSpPr>
          <p:spPr>
            <a:xfrm>
              <a:off x="1810313" y="4133525"/>
              <a:ext cx="0" cy="366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53"/>
            <p:cNvCxnSpPr>
              <a:endCxn id="1118" idx="0"/>
            </p:cNvCxnSpPr>
            <p:nvPr/>
          </p:nvCxnSpPr>
          <p:spPr>
            <a:xfrm flipH="1">
              <a:off x="1810325" y="1513375"/>
              <a:ext cx="4500" cy="3768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49" name="Google Shape;1149;p53"/>
          <p:cNvGrpSpPr/>
          <p:nvPr/>
        </p:nvGrpSpPr>
        <p:grpSpPr>
          <a:xfrm>
            <a:off x="783560" y="2329756"/>
            <a:ext cx="482358" cy="448374"/>
            <a:chOff x="7550258" y="3832670"/>
            <a:chExt cx="371395" cy="301279"/>
          </a:xfrm>
        </p:grpSpPr>
        <p:sp>
          <p:nvSpPr>
            <p:cNvPr id="1150" name="Google Shape;1150;p53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3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3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3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3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3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3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3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3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3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3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3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3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3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3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3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3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3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1103;p53">
            <a:extLst>
              <a:ext uri="{FF2B5EF4-FFF2-40B4-BE49-F238E27FC236}">
                <a16:creationId xmlns:a16="http://schemas.microsoft.com/office/drawing/2014/main" id="{47B4C815-6F43-4276-9337-0DBDB085F8D9}"/>
              </a:ext>
            </a:extLst>
          </p:cNvPr>
          <p:cNvSpPr txBox="1"/>
          <p:nvPr/>
        </p:nvSpPr>
        <p:spPr>
          <a:xfrm>
            <a:off x="1481263" y="2426238"/>
            <a:ext cx="2460527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Objectifs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1103;p53">
            <a:extLst>
              <a:ext uri="{FF2B5EF4-FFF2-40B4-BE49-F238E27FC236}">
                <a16:creationId xmlns:a16="http://schemas.microsoft.com/office/drawing/2014/main" id="{19774BD1-F8DC-4B24-AAF7-DF1F231DBF53}"/>
              </a:ext>
            </a:extLst>
          </p:cNvPr>
          <p:cNvSpPr txBox="1"/>
          <p:nvPr/>
        </p:nvSpPr>
        <p:spPr>
          <a:xfrm>
            <a:off x="5593974" y="3421964"/>
            <a:ext cx="2460527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1103;p53">
            <a:extLst>
              <a:ext uri="{FF2B5EF4-FFF2-40B4-BE49-F238E27FC236}">
                <a16:creationId xmlns:a16="http://schemas.microsoft.com/office/drawing/2014/main" id="{E35CAE9E-98CA-4A04-9593-1FFA2D40C098}"/>
              </a:ext>
            </a:extLst>
          </p:cNvPr>
          <p:cNvSpPr txBox="1"/>
          <p:nvPr/>
        </p:nvSpPr>
        <p:spPr>
          <a:xfrm>
            <a:off x="5593974" y="2366987"/>
            <a:ext cx="2668283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Projets de prise en main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1103;p53">
            <a:extLst>
              <a:ext uri="{FF2B5EF4-FFF2-40B4-BE49-F238E27FC236}">
                <a16:creationId xmlns:a16="http://schemas.microsoft.com/office/drawing/2014/main" id="{02C6873F-AD76-4445-99D4-C057822C538B}"/>
              </a:ext>
            </a:extLst>
          </p:cNvPr>
          <p:cNvSpPr txBox="1"/>
          <p:nvPr/>
        </p:nvSpPr>
        <p:spPr>
          <a:xfrm>
            <a:off x="1481263" y="3212167"/>
            <a:ext cx="2689125" cy="81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Outils et bibliothèques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FC0A84-9B25-45FF-BB85-F59E921CDE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1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4608" y="3334735"/>
            <a:ext cx="461064" cy="4610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40B5948-B06B-48B6-BE6E-AF220F839F5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795105" y="1309663"/>
            <a:ext cx="478093" cy="4780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F9410D5-5D83-4FEC-A268-7F50EF89BB0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4876485" y="2282041"/>
            <a:ext cx="556982" cy="55698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C08BE6D-4C58-4F59-B121-616C969FEC7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700" y="3315904"/>
            <a:ext cx="573183" cy="573183"/>
          </a:xfrm>
          <a:prstGeom prst="rect">
            <a:avLst/>
          </a:prstGeom>
        </p:spPr>
      </p:pic>
      <p:sp>
        <p:nvSpPr>
          <p:cNvPr id="4" name="Google Shape;147;p31">
            <a:extLst>
              <a:ext uri="{FF2B5EF4-FFF2-40B4-BE49-F238E27FC236}">
                <a16:creationId xmlns:a16="http://schemas.microsoft.com/office/drawing/2014/main" id="{F7EDC682-AFFA-7FC2-4537-954BDA5ECF6E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02 / 21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C2B80B9-5DD0-E9CC-E986-62C2ED4C1AAD}"/>
              </a:ext>
            </a:extLst>
          </p:cNvPr>
          <p:cNvGrpSpPr/>
          <p:nvPr/>
        </p:nvGrpSpPr>
        <p:grpSpPr>
          <a:xfrm>
            <a:off x="4378422" y="1076157"/>
            <a:ext cx="149712" cy="2986750"/>
            <a:chOff x="1735463" y="1513375"/>
            <a:chExt cx="149712" cy="2986750"/>
          </a:xfrm>
        </p:grpSpPr>
        <p:sp>
          <p:nvSpPr>
            <p:cNvPr id="5" name="Google Shape;1118;p53">
              <a:extLst>
                <a:ext uri="{FF2B5EF4-FFF2-40B4-BE49-F238E27FC236}">
                  <a16:creationId xmlns:a16="http://schemas.microsoft.com/office/drawing/2014/main" id="{89D3197B-E7E0-1D2C-20A1-C30417082396}"/>
                </a:ext>
              </a:extLst>
            </p:cNvPr>
            <p:cNvSpPr/>
            <p:nvPr/>
          </p:nvSpPr>
          <p:spPr>
            <a:xfrm>
              <a:off x="1735475" y="189017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1119;p53">
              <a:extLst>
                <a:ext uri="{FF2B5EF4-FFF2-40B4-BE49-F238E27FC236}">
                  <a16:creationId xmlns:a16="http://schemas.microsoft.com/office/drawing/2014/main" id="{8911A99A-D509-6F60-190F-462147B07090}"/>
                </a:ext>
              </a:extLst>
            </p:cNvPr>
            <p:cNvSpPr/>
            <p:nvPr/>
          </p:nvSpPr>
          <p:spPr>
            <a:xfrm>
              <a:off x="1735475" y="2937000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1120;p53">
              <a:extLst>
                <a:ext uri="{FF2B5EF4-FFF2-40B4-BE49-F238E27FC236}">
                  <a16:creationId xmlns:a16="http://schemas.microsoft.com/office/drawing/2014/main" id="{56655734-6748-FF3D-2DE2-CB1CB75DA521}"/>
                </a:ext>
              </a:extLst>
            </p:cNvPr>
            <p:cNvSpPr/>
            <p:nvPr/>
          </p:nvSpPr>
          <p:spPr>
            <a:xfrm>
              <a:off x="1735463" y="3983825"/>
              <a:ext cx="149700" cy="14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cxnSp>
          <p:nvCxnSpPr>
            <p:cNvPr id="10" name="Google Shape;1121;p53">
              <a:extLst>
                <a:ext uri="{FF2B5EF4-FFF2-40B4-BE49-F238E27FC236}">
                  <a16:creationId xmlns:a16="http://schemas.microsoft.com/office/drawing/2014/main" id="{125273EF-B490-5B44-5615-5946331CF156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1810325" y="2039875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22;p53">
              <a:extLst>
                <a:ext uri="{FF2B5EF4-FFF2-40B4-BE49-F238E27FC236}">
                  <a16:creationId xmlns:a16="http://schemas.microsoft.com/office/drawing/2014/main" id="{F15B86A4-5AAC-E97B-C4D3-C73556EFB4FF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>
              <a:off x="1810325" y="3086700"/>
              <a:ext cx="0" cy="89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123;p53">
              <a:extLst>
                <a:ext uri="{FF2B5EF4-FFF2-40B4-BE49-F238E27FC236}">
                  <a16:creationId xmlns:a16="http://schemas.microsoft.com/office/drawing/2014/main" id="{00AE1528-3657-EC1C-7CFA-3F30F91C4C8D}"/>
                </a:ext>
              </a:extLst>
            </p:cNvPr>
            <p:cNvCxnSpPr>
              <a:stCxn id="8" idx="4"/>
            </p:cNvCxnSpPr>
            <p:nvPr/>
          </p:nvCxnSpPr>
          <p:spPr>
            <a:xfrm>
              <a:off x="1810313" y="4133525"/>
              <a:ext cx="0" cy="3666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124;p53">
              <a:extLst>
                <a:ext uri="{FF2B5EF4-FFF2-40B4-BE49-F238E27FC236}">
                  <a16:creationId xmlns:a16="http://schemas.microsoft.com/office/drawing/2014/main" id="{EAA46CF3-2932-FDDA-46A1-17A3E82368DB}"/>
                </a:ext>
              </a:extLst>
            </p:cNvPr>
            <p:cNvCxnSpPr>
              <a:endCxn id="5" idx="0"/>
            </p:cNvCxnSpPr>
            <p:nvPr/>
          </p:nvCxnSpPr>
          <p:spPr>
            <a:xfrm flipH="1">
              <a:off x="1810325" y="1513375"/>
              <a:ext cx="4500" cy="3768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105;p53">
            <a:extLst>
              <a:ext uri="{FF2B5EF4-FFF2-40B4-BE49-F238E27FC236}">
                <a16:creationId xmlns:a16="http://schemas.microsoft.com/office/drawing/2014/main" id="{0AD98FB8-1831-D314-E6E0-D7B690009228}"/>
              </a:ext>
            </a:extLst>
          </p:cNvPr>
          <p:cNvSpPr/>
          <p:nvPr/>
        </p:nvSpPr>
        <p:spPr>
          <a:xfrm>
            <a:off x="4759557" y="1170706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03;p53">
            <a:extLst>
              <a:ext uri="{FF2B5EF4-FFF2-40B4-BE49-F238E27FC236}">
                <a16:creationId xmlns:a16="http://schemas.microsoft.com/office/drawing/2014/main" id="{9A17357D-EA9B-D7A6-0DC4-2C03DF1BEAC5}"/>
              </a:ext>
            </a:extLst>
          </p:cNvPr>
          <p:cNvSpPr txBox="1"/>
          <p:nvPr/>
        </p:nvSpPr>
        <p:spPr>
          <a:xfrm>
            <a:off x="5580911" y="1174860"/>
            <a:ext cx="3618634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Méthode de travail et organisation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Organisation ">
            <a:extLst>
              <a:ext uri="{FF2B5EF4-FFF2-40B4-BE49-F238E27FC236}">
                <a16:creationId xmlns:a16="http://schemas.microsoft.com/office/drawing/2014/main" id="{6D62A9C8-AD8E-E0D2-A470-2184003D3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281" y="1228154"/>
            <a:ext cx="648752" cy="64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1B5229E9-91AA-80A8-BFE8-AAC04889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>
            <a:extLst>
              <a:ext uri="{FF2B5EF4-FFF2-40B4-BE49-F238E27FC236}">
                <a16:creationId xmlns:a16="http://schemas.microsoft.com/office/drawing/2014/main" id="{C774BC27-C7DA-6462-0CFF-407184423D9F}"/>
              </a:ext>
            </a:extLst>
          </p:cNvPr>
          <p:cNvSpPr/>
          <p:nvPr/>
        </p:nvSpPr>
        <p:spPr>
          <a:xfrm>
            <a:off x="-1" y="0"/>
            <a:ext cx="9143999" cy="5143500"/>
          </a:xfrm>
          <a:prstGeom prst="frame">
            <a:avLst>
              <a:gd name="adj1" fmla="val 627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>
            <a:extLst>
              <a:ext uri="{FF2B5EF4-FFF2-40B4-BE49-F238E27FC236}">
                <a16:creationId xmlns:a16="http://schemas.microsoft.com/office/drawing/2014/main" id="{1185A2D0-8680-3327-2DCB-52AE34B4800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2165" y="1721032"/>
            <a:ext cx="7979664" cy="1422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" panose="00000500000000000000" pitchFamily="2" charset="0"/>
              </a:rPr>
              <a:t>Merci pour votre écoute</a:t>
            </a:r>
            <a:endParaRPr sz="4000" b="1">
              <a:solidFill>
                <a:schemeClr val="lt1"/>
              </a:solidFill>
              <a:latin typeface="Montserrat" panose="00000500000000000000" pitchFamily="2" charset="0"/>
            </a:endParaRPr>
          </a:p>
        </p:txBody>
      </p:sp>
      <p:sp>
        <p:nvSpPr>
          <p:cNvPr id="147" name="Google Shape;147;p31">
            <a:extLst>
              <a:ext uri="{FF2B5EF4-FFF2-40B4-BE49-F238E27FC236}">
                <a16:creationId xmlns:a16="http://schemas.microsoft.com/office/drawing/2014/main" id="{B66C22A3-BB43-34F4-6052-70AC16F091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67710" y="4337704"/>
            <a:ext cx="5808575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Ilan CHANY – Nathanaël DEBREILLY – Eliez LE HUNSEC</a:t>
            </a:r>
          </a:p>
        </p:txBody>
      </p:sp>
      <p:pic>
        <p:nvPicPr>
          <p:cNvPr id="3" name="Image 2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DCC8E56F-AE55-66C0-67A1-8A2860C0CE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97" t="29201" r="13670" b="24315"/>
          <a:stretch/>
        </p:blipFill>
        <p:spPr>
          <a:xfrm>
            <a:off x="320041" y="316775"/>
            <a:ext cx="2480768" cy="1087482"/>
          </a:xfrm>
          <a:prstGeom prst="rect">
            <a:avLst/>
          </a:prstGeom>
        </p:spPr>
      </p:pic>
      <p:sp>
        <p:nvSpPr>
          <p:cNvPr id="4" name="Google Shape;147;p31">
            <a:extLst>
              <a:ext uri="{FF2B5EF4-FFF2-40B4-BE49-F238E27FC236}">
                <a16:creationId xmlns:a16="http://schemas.microsoft.com/office/drawing/2014/main" id="{1BCDB718-3D79-131C-4AD7-ED41CB662C2C}"/>
              </a:ext>
            </a:extLst>
          </p:cNvPr>
          <p:cNvSpPr txBox="1">
            <a:spLocks/>
          </p:cNvSpPr>
          <p:nvPr/>
        </p:nvSpPr>
        <p:spPr>
          <a:xfrm>
            <a:off x="8164509" y="4507685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20 / 21</a:t>
            </a:r>
          </a:p>
        </p:txBody>
      </p:sp>
    </p:spTree>
    <p:extLst>
      <p:ext uri="{BB962C8B-B14F-4D97-AF65-F5344CB8AC3E}">
        <p14:creationId xmlns:p14="http://schemas.microsoft.com/office/powerpoint/2010/main" val="3227385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-1" y="0"/>
            <a:ext cx="9143999" cy="5143500"/>
          </a:xfrm>
          <a:prstGeom prst="frame">
            <a:avLst>
              <a:gd name="adj1" fmla="val 627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582165" y="1540605"/>
            <a:ext cx="7979664" cy="2198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lt1"/>
                </a:solidFill>
                <a:latin typeface="Montserrat" panose="00000500000000000000" pitchFamily="2" charset="0"/>
              </a:rPr>
              <a:t>Soutenance intermédiaire du projet pluridisciplinaire PEI-2 :</a:t>
            </a:r>
            <a:br>
              <a:rPr lang="fr-FR" sz="3600">
                <a:solidFill>
                  <a:schemeClr val="lt1"/>
                </a:solidFill>
                <a:latin typeface="Montserrat" panose="00000500000000000000" pitchFamily="2" charset="0"/>
              </a:rPr>
            </a:br>
            <a:br>
              <a:rPr lang="fr-FR" sz="3600">
                <a:solidFill>
                  <a:schemeClr val="lt1"/>
                </a:solidFill>
                <a:latin typeface="Montserrat" panose="00000500000000000000" pitchFamily="2" charset="0"/>
              </a:rPr>
            </a:br>
            <a:r>
              <a:rPr lang="fr-FR" sz="3600" b="1">
                <a:solidFill>
                  <a:schemeClr val="lt1"/>
                </a:solidFill>
                <a:latin typeface="Montserrat" panose="00000500000000000000" pitchFamily="2" charset="0"/>
              </a:rPr>
              <a:t>Carte de développement WT-32</a:t>
            </a:r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1"/>
          </p:nvPr>
        </p:nvSpPr>
        <p:spPr>
          <a:xfrm>
            <a:off x="1667709" y="4228290"/>
            <a:ext cx="5808575" cy="537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Ilan CHANY – Nathanaël DEBREILLY – Eliez LE HUNSEC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L2-PEI</a:t>
            </a:r>
          </a:p>
        </p:txBody>
      </p:sp>
      <p:pic>
        <p:nvPicPr>
          <p:cNvPr id="3" name="Image 2" descr="Une image contenant texte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87997CF6-5850-C985-F1A8-B695FB76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97" t="29201" r="13670" b="24315"/>
          <a:stretch/>
        </p:blipFill>
        <p:spPr>
          <a:xfrm>
            <a:off x="320041" y="316775"/>
            <a:ext cx="2480768" cy="1087482"/>
          </a:xfrm>
          <a:prstGeom prst="rect">
            <a:avLst/>
          </a:prstGeom>
        </p:spPr>
      </p:pic>
      <p:sp>
        <p:nvSpPr>
          <p:cNvPr id="7" name="Google Shape;147;p31">
            <a:extLst>
              <a:ext uri="{FF2B5EF4-FFF2-40B4-BE49-F238E27FC236}">
                <a16:creationId xmlns:a16="http://schemas.microsoft.com/office/drawing/2014/main" id="{436BCDB8-6595-553B-DB13-D4FF8B716F1D}"/>
              </a:ext>
            </a:extLst>
          </p:cNvPr>
          <p:cNvSpPr txBox="1">
            <a:spLocks/>
          </p:cNvSpPr>
          <p:nvPr/>
        </p:nvSpPr>
        <p:spPr>
          <a:xfrm>
            <a:off x="8138873" y="4484653"/>
            <a:ext cx="84591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21 / 21</a:t>
            </a:r>
          </a:p>
        </p:txBody>
      </p:sp>
      <p:sp>
        <p:nvSpPr>
          <p:cNvPr id="2" name="Google Shape;147;p31">
            <a:extLst>
              <a:ext uri="{FF2B5EF4-FFF2-40B4-BE49-F238E27FC236}">
                <a16:creationId xmlns:a16="http://schemas.microsoft.com/office/drawing/2014/main" id="{2AAB1D67-8A25-6117-C869-AAE46E54F012}"/>
              </a:ext>
            </a:extLst>
          </p:cNvPr>
          <p:cNvSpPr txBox="1">
            <a:spLocks/>
          </p:cNvSpPr>
          <p:nvPr/>
        </p:nvSpPr>
        <p:spPr>
          <a:xfrm>
            <a:off x="272151" y="4484653"/>
            <a:ext cx="1123407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24/03/2025</a:t>
            </a:r>
          </a:p>
        </p:txBody>
      </p:sp>
    </p:spTree>
    <p:extLst>
      <p:ext uri="{BB962C8B-B14F-4D97-AF65-F5344CB8AC3E}">
        <p14:creationId xmlns:p14="http://schemas.microsoft.com/office/powerpoint/2010/main" val="63102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93;p53">
            <a:extLst>
              <a:ext uri="{FF2B5EF4-FFF2-40B4-BE49-F238E27FC236}">
                <a16:creationId xmlns:a16="http://schemas.microsoft.com/office/drawing/2014/main" id="{F9923A58-3440-4FC0-8488-EEF9D166F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0918"/>
            <a:ext cx="33898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1- Introduction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2FDAE1-D297-2705-84C4-94556141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094" y="876844"/>
            <a:ext cx="3389812" cy="338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8;p36">
            <a:extLst>
              <a:ext uri="{FF2B5EF4-FFF2-40B4-BE49-F238E27FC236}">
                <a16:creationId xmlns:a16="http://schemas.microsoft.com/office/drawing/2014/main" id="{AC83A48A-4309-0012-5116-5411DACEA384}"/>
              </a:ext>
            </a:extLst>
          </p:cNvPr>
          <p:cNvSpPr txBox="1"/>
          <p:nvPr/>
        </p:nvSpPr>
        <p:spPr>
          <a:xfrm>
            <a:off x="3004871" y="966061"/>
            <a:ext cx="3134257" cy="44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Carte WT32-SC01 Plus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000" b="1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Interaction ">
            <a:extLst>
              <a:ext uri="{FF2B5EF4-FFF2-40B4-BE49-F238E27FC236}">
                <a16:creationId xmlns:a16="http://schemas.microsoft.com/office/drawing/2014/main" id="{B0B77A16-E589-6BDA-A5FE-882432155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66" y="876844"/>
            <a:ext cx="833301" cy="83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D27CD0C-7ACE-5F3E-86FC-A59D0AF5F3F8}"/>
              </a:ext>
            </a:extLst>
          </p:cNvPr>
          <p:cNvGrpSpPr/>
          <p:nvPr/>
        </p:nvGrpSpPr>
        <p:grpSpPr>
          <a:xfrm>
            <a:off x="6688192" y="876844"/>
            <a:ext cx="1661772" cy="732598"/>
            <a:chOff x="6038217" y="2067502"/>
            <a:chExt cx="1898053" cy="847976"/>
          </a:xfrm>
        </p:grpSpPr>
        <p:pic>
          <p:nvPicPr>
            <p:cNvPr id="2052" name="Picture 4" descr="Internet ">
              <a:extLst>
                <a:ext uri="{FF2B5EF4-FFF2-40B4-BE49-F238E27FC236}">
                  <a16:creationId xmlns:a16="http://schemas.microsoft.com/office/drawing/2014/main" id="{467F670D-959B-7F04-8819-743FE2CDD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8217" y="2067502"/>
              <a:ext cx="847976" cy="84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Bluetooth ">
              <a:extLst>
                <a:ext uri="{FF2B5EF4-FFF2-40B4-BE49-F238E27FC236}">
                  <a16:creationId xmlns:a16="http://schemas.microsoft.com/office/drawing/2014/main" id="{3D8D639F-BA2A-6BF6-2A13-902D0BC6B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294" y="2067502"/>
              <a:ext cx="847976" cy="84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Google Shape;268;p36">
            <a:extLst>
              <a:ext uri="{FF2B5EF4-FFF2-40B4-BE49-F238E27FC236}">
                <a16:creationId xmlns:a16="http://schemas.microsoft.com/office/drawing/2014/main" id="{1857E673-997C-1524-9ADF-9B5DB5FC6B34}"/>
              </a:ext>
            </a:extLst>
          </p:cNvPr>
          <p:cNvSpPr txBox="1"/>
          <p:nvPr/>
        </p:nvSpPr>
        <p:spPr>
          <a:xfrm>
            <a:off x="207519" y="1567002"/>
            <a:ext cx="2515194" cy="74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Écran tactile 480x320px</a:t>
            </a:r>
          </a:p>
        </p:txBody>
      </p:sp>
      <p:sp>
        <p:nvSpPr>
          <p:cNvPr id="8" name="Google Shape;268;p36">
            <a:extLst>
              <a:ext uri="{FF2B5EF4-FFF2-40B4-BE49-F238E27FC236}">
                <a16:creationId xmlns:a16="http://schemas.microsoft.com/office/drawing/2014/main" id="{7C9C9F27-0BDC-BAB5-F962-BF17DBEE8EC0}"/>
              </a:ext>
            </a:extLst>
          </p:cNvPr>
          <p:cNvSpPr txBox="1"/>
          <p:nvPr/>
        </p:nvSpPr>
        <p:spPr>
          <a:xfrm>
            <a:off x="6421287" y="1567002"/>
            <a:ext cx="2379623" cy="44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Connectivité Wifi et Bluetooth</a:t>
            </a:r>
          </a:p>
        </p:txBody>
      </p:sp>
      <p:sp>
        <p:nvSpPr>
          <p:cNvPr id="11" name="Google Shape;147;p31">
            <a:extLst>
              <a:ext uri="{FF2B5EF4-FFF2-40B4-BE49-F238E27FC236}">
                <a16:creationId xmlns:a16="http://schemas.microsoft.com/office/drawing/2014/main" id="{8137143E-C66B-6261-6FC1-974530476F80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03 / 21</a:t>
            </a:r>
          </a:p>
        </p:txBody>
      </p:sp>
      <p:pic>
        <p:nvPicPr>
          <p:cNvPr id="2058" name="Picture 10" descr="Memory card ">
            <a:extLst>
              <a:ext uri="{FF2B5EF4-FFF2-40B4-BE49-F238E27FC236}">
                <a16:creationId xmlns:a16="http://schemas.microsoft.com/office/drawing/2014/main" id="{65178C9B-322E-4600-4FEC-A51CE4C7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9" y="2511436"/>
            <a:ext cx="746534" cy="74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68;p36">
            <a:extLst>
              <a:ext uri="{FF2B5EF4-FFF2-40B4-BE49-F238E27FC236}">
                <a16:creationId xmlns:a16="http://schemas.microsoft.com/office/drawing/2014/main" id="{D0EE769F-5728-4271-4981-CE91809E4E20}"/>
              </a:ext>
            </a:extLst>
          </p:cNvPr>
          <p:cNvSpPr txBox="1"/>
          <p:nvPr/>
        </p:nvSpPr>
        <p:spPr>
          <a:xfrm>
            <a:off x="207519" y="3327139"/>
            <a:ext cx="2515194" cy="74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16Mb Flash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8Mb PSRAM</a:t>
            </a:r>
          </a:p>
        </p:txBody>
      </p:sp>
      <p:pic>
        <p:nvPicPr>
          <p:cNvPr id="2060" name="Picture 12" descr="Cpu ">
            <a:extLst>
              <a:ext uri="{FF2B5EF4-FFF2-40B4-BE49-F238E27FC236}">
                <a16:creationId xmlns:a16="http://schemas.microsoft.com/office/drawing/2014/main" id="{8923292F-C96B-39C2-A94F-6B9EBBBFD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479" y="2467629"/>
            <a:ext cx="834147" cy="83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68;p36">
            <a:extLst>
              <a:ext uri="{FF2B5EF4-FFF2-40B4-BE49-F238E27FC236}">
                <a16:creationId xmlns:a16="http://schemas.microsoft.com/office/drawing/2014/main" id="{9A7F010D-3CCD-F376-553E-9F0A05F23992}"/>
              </a:ext>
            </a:extLst>
          </p:cNvPr>
          <p:cNvSpPr txBox="1"/>
          <p:nvPr/>
        </p:nvSpPr>
        <p:spPr>
          <a:xfrm>
            <a:off x="6285716" y="3301776"/>
            <a:ext cx="2515194" cy="74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Microcontrôleur ESP32-S3</a:t>
            </a:r>
          </a:p>
        </p:txBody>
      </p:sp>
      <p:pic>
        <p:nvPicPr>
          <p:cNvPr id="2066" name="Picture 18" descr="Down arrow ">
            <a:extLst>
              <a:ext uri="{FF2B5EF4-FFF2-40B4-BE49-F238E27FC236}">
                <a16:creationId xmlns:a16="http://schemas.microsoft.com/office/drawing/2014/main" id="{8A04F8A7-2637-6710-5FDA-A92E0E85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2476">
            <a:off x="2683983" y="2138663"/>
            <a:ext cx="845503" cy="127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Down arrow ">
            <a:extLst>
              <a:ext uri="{FF2B5EF4-FFF2-40B4-BE49-F238E27FC236}">
                <a16:creationId xmlns:a16="http://schemas.microsoft.com/office/drawing/2014/main" id="{13DA7553-EA4A-A06F-CA7D-5F8C7BD5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75328">
            <a:off x="2686044" y="1690083"/>
            <a:ext cx="845503" cy="127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Down arrow ">
            <a:extLst>
              <a:ext uri="{FF2B5EF4-FFF2-40B4-BE49-F238E27FC236}">
                <a16:creationId xmlns:a16="http://schemas.microsoft.com/office/drawing/2014/main" id="{92748DF2-40F7-F520-4472-DDF7DFA6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03237">
            <a:off x="5594913" y="1713436"/>
            <a:ext cx="808620" cy="12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Down arrow ">
            <a:extLst>
              <a:ext uri="{FF2B5EF4-FFF2-40B4-BE49-F238E27FC236}">
                <a16:creationId xmlns:a16="http://schemas.microsoft.com/office/drawing/2014/main" id="{7876F0BA-7A9D-06D1-0A9D-0681D8A9E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68197">
            <a:off x="5588019" y="2140935"/>
            <a:ext cx="845503" cy="127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>
          <a:extLst>
            <a:ext uri="{FF2B5EF4-FFF2-40B4-BE49-F238E27FC236}">
              <a16:creationId xmlns:a16="http://schemas.microsoft.com/office/drawing/2014/main" id="{2FA6F8BD-5AFB-E846-5EB8-1C8526DA6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A6993A-06DA-41FB-CB34-6477C0A44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15529" r="24003" b="16252"/>
          <a:stretch/>
        </p:blipFill>
        <p:spPr bwMode="auto">
          <a:xfrm>
            <a:off x="824168" y="1271295"/>
            <a:ext cx="2206487" cy="290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8;p36">
            <a:extLst>
              <a:ext uri="{FF2B5EF4-FFF2-40B4-BE49-F238E27FC236}">
                <a16:creationId xmlns:a16="http://schemas.microsoft.com/office/drawing/2014/main" id="{DF1F872A-3DE2-95AD-49FA-4ADBE0D95248}"/>
              </a:ext>
            </a:extLst>
          </p:cNvPr>
          <p:cNvSpPr txBox="1"/>
          <p:nvPr/>
        </p:nvSpPr>
        <p:spPr>
          <a:xfrm>
            <a:off x="3030655" y="696407"/>
            <a:ext cx="3082689" cy="44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Carte WT32-SC01 Plus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0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68;p36">
            <a:extLst>
              <a:ext uri="{FF2B5EF4-FFF2-40B4-BE49-F238E27FC236}">
                <a16:creationId xmlns:a16="http://schemas.microsoft.com/office/drawing/2014/main" id="{832A4BD0-E9DE-2A78-F989-7C9D9BEE7FFF}"/>
              </a:ext>
            </a:extLst>
          </p:cNvPr>
          <p:cNvSpPr txBox="1"/>
          <p:nvPr/>
        </p:nvSpPr>
        <p:spPr>
          <a:xfrm>
            <a:off x="3319406" y="1281468"/>
            <a:ext cx="5663109" cy="290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Créer des écrans tactiles interactifs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Connecter des objets en Wifi ou Bluetooth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Afficher des données en temps réel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Développer des projets embarqués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8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Parfait pour créer des IHM facilement pour les futurs projets et TP de mécatronique</a:t>
            </a:r>
          </a:p>
        </p:txBody>
      </p:sp>
      <p:sp>
        <p:nvSpPr>
          <p:cNvPr id="14" name="Google Shape;1093;p53">
            <a:extLst>
              <a:ext uri="{FF2B5EF4-FFF2-40B4-BE49-F238E27FC236}">
                <a16:creationId xmlns:a16="http://schemas.microsoft.com/office/drawing/2014/main" id="{A3744532-FFE4-9310-4AB2-FCAFD2161009}"/>
              </a:ext>
            </a:extLst>
          </p:cNvPr>
          <p:cNvSpPr txBox="1">
            <a:spLocks/>
          </p:cNvSpPr>
          <p:nvPr/>
        </p:nvSpPr>
        <p:spPr>
          <a:xfrm>
            <a:off x="0" y="-10918"/>
            <a:ext cx="33898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1- Introduction</a:t>
            </a:r>
          </a:p>
        </p:txBody>
      </p:sp>
      <p:sp>
        <p:nvSpPr>
          <p:cNvPr id="15" name="Google Shape;147;p31">
            <a:extLst>
              <a:ext uri="{FF2B5EF4-FFF2-40B4-BE49-F238E27FC236}">
                <a16:creationId xmlns:a16="http://schemas.microsoft.com/office/drawing/2014/main" id="{9A6ED86D-B7FA-F406-3612-C6F9B8D7E515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04 / 21</a:t>
            </a:r>
          </a:p>
        </p:txBody>
      </p:sp>
    </p:spTree>
    <p:extLst>
      <p:ext uri="{BB962C8B-B14F-4D97-AF65-F5344CB8AC3E}">
        <p14:creationId xmlns:p14="http://schemas.microsoft.com/office/powerpoint/2010/main" val="375799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/>
          <p:cNvGrpSpPr/>
          <p:nvPr/>
        </p:nvGrpSpPr>
        <p:grpSpPr>
          <a:xfrm>
            <a:off x="811505" y="762874"/>
            <a:ext cx="4589986" cy="514988"/>
            <a:chOff x="1556706" y="2627550"/>
            <a:chExt cx="4589986" cy="514988"/>
          </a:xfrm>
        </p:grpSpPr>
        <p:sp>
          <p:nvSpPr>
            <p:cNvPr id="212" name="Google Shape;212;p35"/>
            <p:cNvSpPr txBox="1"/>
            <p:nvPr/>
          </p:nvSpPr>
          <p:spPr>
            <a:xfrm>
              <a:off x="2284499" y="2627550"/>
              <a:ext cx="3862193" cy="51498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Pilotage des bases holonomes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1556706" y="2627550"/>
              <a:ext cx="512743" cy="512743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35"/>
          <p:cNvSpPr txBox="1"/>
          <p:nvPr/>
        </p:nvSpPr>
        <p:spPr>
          <a:xfrm>
            <a:off x="71845" y="727645"/>
            <a:ext cx="590716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0 1</a:t>
            </a:r>
            <a:endParaRPr sz="1800" b="1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093;p53">
            <a:extLst>
              <a:ext uri="{FF2B5EF4-FFF2-40B4-BE49-F238E27FC236}">
                <a16:creationId xmlns:a16="http://schemas.microsoft.com/office/drawing/2014/main" id="{173B6950-56AF-47F0-8C81-B4D3EABEF2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4503" y="0"/>
            <a:ext cx="259441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2- Objectifs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F4A04F-AE6A-45D8-956D-1F6BCA6039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4582" y="822986"/>
            <a:ext cx="411261" cy="41126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E9DFE04-AACD-CFEF-F610-0253AA7E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3" y="1525266"/>
            <a:ext cx="3575703" cy="261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03;p53">
            <a:extLst>
              <a:ext uri="{FF2B5EF4-FFF2-40B4-BE49-F238E27FC236}">
                <a16:creationId xmlns:a16="http://schemas.microsoft.com/office/drawing/2014/main" id="{D7788F76-41D3-14DD-77E0-7982351B2F7E}"/>
              </a:ext>
            </a:extLst>
          </p:cNvPr>
          <p:cNvSpPr txBox="1"/>
          <p:nvPr/>
        </p:nvSpPr>
        <p:spPr>
          <a:xfrm>
            <a:off x="-14503" y="4264655"/>
            <a:ext cx="4429111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accent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Image tirée de l’introduction mécatronique 2023-2024</a:t>
            </a:r>
          </a:p>
        </p:txBody>
      </p:sp>
      <p:sp>
        <p:nvSpPr>
          <p:cNvPr id="8" name="Google Shape;268;p36">
            <a:extLst>
              <a:ext uri="{FF2B5EF4-FFF2-40B4-BE49-F238E27FC236}">
                <a16:creationId xmlns:a16="http://schemas.microsoft.com/office/drawing/2014/main" id="{E12A8364-7EB0-2246-8BF7-BE773CB107CA}"/>
              </a:ext>
            </a:extLst>
          </p:cNvPr>
          <p:cNvSpPr txBox="1"/>
          <p:nvPr/>
        </p:nvSpPr>
        <p:spPr>
          <a:xfrm>
            <a:off x="4208400" y="1648611"/>
            <a:ext cx="4798440" cy="23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Projet de robot réalisé par les élèves en filière mécatronique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Permet un déplacement dans toutes les directions indépendamment de l’orientation du robot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Dispose d’une passerelle permettant une liaison Wifi</a:t>
            </a:r>
          </a:p>
        </p:txBody>
      </p:sp>
      <p:sp>
        <p:nvSpPr>
          <p:cNvPr id="10" name="Google Shape;147;p31">
            <a:extLst>
              <a:ext uri="{FF2B5EF4-FFF2-40B4-BE49-F238E27FC236}">
                <a16:creationId xmlns:a16="http://schemas.microsoft.com/office/drawing/2014/main" id="{CBE92D94-025B-53AB-C336-8EE3F1067341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05 / 21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1D04CD37-3B9C-95C3-B094-F7E08FE2F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>
            <a:extLst>
              <a:ext uri="{FF2B5EF4-FFF2-40B4-BE49-F238E27FC236}">
                <a16:creationId xmlns:a16="http://schemas.microsoft.com/office/drawing/2014/main" id="{BB723323-F4D0-4FE8-CE41-BCE0F2D9DB60}"/>
              </a:ext>
            </a:extLst>
          </p:cNvPr>
          <p:cNvGrpSpPr/>
          <p:nvPr/>
        </p:nvGrpSpPr>
        <p:grpSpPr>
          <a:xfrm>
            <a:off x="811505" y="762874"/>
            <a:ext cx="4589986" cy="514988"/>
            <a:chOff x="1556706" y="2627550"/>
            <a:chExt cx="4589986" cy="514988"/>
          </a:xfrm>
        </p:grpSpPr>
        <p:sp>
          <p:nvSpPr>
            <p:cNvPr id="212" name="Google Shape;212;p35">
              <a:extLst>
                <a:ext uri="{FF2B5EF4-FFF2-40B4-BE49-F238E27FC236}">
                  <a16:creationId xmlns:a16="http://schemas.microsoft.com/office/drawing/2014/main" id="{ED7AE708-2A6F-9A82-5EBA-DA123C131129}"/>
                </a:ext>
              </a:extLst>
            </p:cNvPr>
            <p:cNvSpPr txBox="1"/>
            <p:nvPr/>
          </p:nvSpPr>
          <p:spPr>
            <a:xfrm>
              <a:off x="2284499" y="2627550"/>
              <a:ext cx="3862193" cy="51498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Pilotage des bases holonomes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3" name="Google Shape;213;p35">
              <a:extLst>
                <a:ext uri="{FF2B5EF4-FFF2-40B4-BE49-F238E27FC236}">
                  <a16:creationId xmlns:a16="http://schemas.microsoft.com/office/drawing/2014/main" id="{C8C0AA83-F202-B505-B779-7697B75F0B9D}"/>
                </a:ext>
              </a:extLst>
            </p:cNvPr>
            <p:cNvSpPr/>
            <p:nvPr/>
          </p:nvSpPr>
          <p:spPr>
            <a:xfrm>
              <a:off x="1556706" y="2627550"/>
              <a:ext cx="512743" cy="512743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35">
            <a:extLst>
              <a:ext uri="{FF2B5EF4-FFF2-40B4-BE49-F238E27FC236}">
                <a16:creationId xmlns:a16="http://schemas.microsoft.com/office/drawing/2014/main" id="{D04E91BA-35C5-A20A-1049-E74454FF3BE5}"/>
              </a:ext>
            </a:extLst>
          </p:cNvPr>
          <p:cNvSpPr txBox="1"/>
          <p:nvPr/>
        </p:nvSpPr>
        <p:spPr>
          <a:xfrm>
            <a:off x="71845" y="727645"/>
            <a:ext cx="590716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0 1</a:t>
            </a:r>
            <a:endParaRPr sz="1800" b="1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A4B56F3-C76A-8850-8A26-8FA2B07A86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4582" y="822986"/>
            <a:ext cx="411261" cy="411261"/>
          </a:xfrm>
          <a:prstGeom prst="rect">
            <a:avLst/>
          </a:prstGeom>
        </p:spPr>
      </p:pic>
      <p:sp>
        <p:nvSpPr>
          <p:cNvPr id="4" name="Google Shape;209;p35">
            <a:extLst>
              <a:ext uri="{FF2B5EF4-FFF2-40B4-BE49-F238E27FC236}">
                <a16:creationId xmlns:a16="http://schemas.microsoft.com/office/drawing/2014/main" id="{1133DD23-B633-94E1-1416-A0687A188C6A}"/>
              </a:ext>
            </a:extLst>
          </p:cNvPr>
          <p:cNvSpPr txBox="1"/>
          <p:nvPr/>
        </p:nvSpPr>
        <p:spPr>
          <a:xfrm>
            <a:off x="538463" y="2109971"/>
            <a:ext cx="2390700" cy="5127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Connectivité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216;p35">
            <a:extLst>
              <a:ext uri="{FF2B5EF4-FFF2-40B4-BE49-F238E27FC236}">
                <a16:creationId xmlns:a16="http://schemas.microsoft.com/office/drawing/2014/main" id="{B6B7F864-84B4-FCF5-1939-2358A5730929}"/>
              </a:ext>
            </a:extLst>
          </p:cNvPr>
          <p:cNvSpPr txBox="1"/>
          <p:nvPr/>
        </p:nvSpPr>
        <p:spPr>
          <a:xfrm>
            <a:off x="4865425" y="2107723"/>
            <a:ext cx="3259220" cy="514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IHM de la télécommande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68;p36">
            <a:extLst>
              <a:ext uri="{FF2B5EF4-FFF2-40B4-BE49-F238E27FC236}">
                <a16:creationId xmlns:a16="http://schemas.microsoft.com/office/drawing/2014/main" id="{2797BD8D-9BA0-0617-4BC5-07B50900777A}"/>
              </a:ext>
            </a:extLst>
          </p:cNvPr>
          <p:cNvSpPr txBox="1"/>
          <p:nvPr/>
        </p:nvSpPr>
        <p:spPr>
          <a:xfrm>
            <a:off x="538463" y="2771518"/>
            <a:ext cx="4040793" cy="167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Connecter notre carte via Wifi ou Bluetooth au robot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Réussir à lui transmettre des informations relatives au déplacement</a:t>
            </a:r>
          </a:p>
        </p:txBody>
      </p:sp>
      <p:sp>
        <p:nvSpPr>
          <p:cNvPr id="12" name="Google Shape;268;p36">
            <a:extLst>
              <a:ext uri="{FF2B5EF4-FFF2-40B4-BE49-F238E27FC236}">
                <a16:creationId xmlns:a16="http://schemas.microsoft.com/office/drawing/2014/main" id="{F85D9A93-9AEF-E1A5-6334-B59116F0AE9B}"/>
              </a:ext>
            </a:extLst>
          </p:cNvPr>
          <p:cNvSpPr txBox="1"/>
          <p:nvPr/>
        </p:nvSpPr>
        <p:spPr>
          <a:xfrm>
            <a:off x="4865425" y="2771518"/>
            <a:ext cx="4040793" cy="137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Créer une interface intuitive et facile à prendre en main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Adapter l’IHM aux différents modes de déplacements</a:t>
            </a:r>
          </a:p>
        </p:txBody>
      </p:sp>
      <p:sp>
        <p:nvSpPr>
          <p:cNvPr id="15" name="Google Shape;1093;p53">
            <a:extLst>
              <a:ext uri="{FF2B5EF4-FFF2-40B4-BE49-F238E27FC236}">
                <a16:creationId xmlns:a16="http://schemas.microsoft.com/office/drawing/2014/main" id="{B7079BD3-8F41-C8CD-0926-3A1235BCCA16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25944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2- Objectifs</a:t>
            </a:r>
          </a:p>
        </p:txBody>
      </p:sp>
      <p:sp>
        <p:nvSpPr>
          <p:cNvPr id="16" name="Google Shape;147;p31">
            <a:extLst>
              <a:ext uri="{FF2B5EF4-FFF2-40B4-BE49-F238E27FC236}">
                <a16:creationId xmlns:a16="http://schemas.microsoft.com/office/drawing/2014/main" id="{92995076-EF56-7E86-F630-51FA584A099B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06 / 21</a:t>
            </a:r>
          </a:p>
        </p:txBody>
      </p:sp>
      <p:sp>
        <p:nvSpPr>
          <p:cNvPr id="2" name="Google Shape;268;p36">
            <a:extLst>
              <a:ext uri="{FF2B5EF4-FFF2-40B4-BE49-F238E27FC236}">
                <a16:creationId xmlns:a16="http://schemas.microsoft.com/office/drawing/2014/main" id="{131AB9EE-CC96-573D-C4AA-0812FAC5A390}"/>
              </a:ext>
            </a:extLst>
          </p:cNvPr>
          <p:cNvSpPr txBox="1"/>
          <p:nvPr/>
        </p:nvSpPr>
        <p:spPr>
          <a:xfrm>
            <a:off x="1539298" y="1323638"/>
            <a:ext cx="5971845" cy="63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Créer un contrôleur facile à prendre en main et utilisable lors de démonstrations, salons, portes ouvertes etc.</a:t>
            </a:r>
          </a:p>
        </p:txBody>
      </p:sp>
    </p:spTree>
    <p:extLst>
      <p:ext uri="{BB962C8B-B14F-4D97-AF65-F5344CB8AC3E}">
        <p14:creationId xmlns:p14="http://schemas.microsoft.com/office/powerpoint/2010/main" val="342324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3CFCD2B0-B43C-7AF4-9CE5-6B5C8E6E8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>
            <a:extLst>
              <a:ext uri="{FF2B5EF4-FFF2-40B4-BE49-F238E27FC236}">
                <a16:creationId xmlns:a16="http://schemas.microsoft.com/office/drawing/2014/main" id="{F4318A91-63E0-3099-A63B-EF39F9FE3008}"/>
              </a:ext>
            </a:extLst>
          </p:cNvPr>
          <p:cNvGrpSpPr/>
          <p:nvPr/>
        </p:nvGrpSpPr>
        <p:grpSpPr>
          <a:xfrm>
            <a:off x="811505" y="762874"/>
            <a:ext cx="4589986" cy="514988"/>
            <a:chOff x="1556706" y="2627550"/>
            <a:chExt cx="4589986" cy="514988"/>
          </a:xfrm>
        </p:grpSpPr>
        <p:sp>
          <p:nvSpPr>
            <p:cNvPr id="212" name="Google Shape;212;p35">
              <a:extLst>
                <a:ext uri="{FF2B5EF4-FFF2-40B4-BE49-F238E27FC236}">
                  <a16:creationId xmlns:a16="http://schemas.microsoft.com/office/drawing/2014/main" id="{B03D40AD-F820-481E-69A0-38EE9CB38CF0}"/>
                </a:ext>
              </a:extLst>
            </p:cNvPr>
            <p:cNvSpPr txBox="1"/>
            <p:nvPr/>
          </p:nvSpPr>
          <p:spPr>
            <a:xfrm>
              <a:off x="2284499" y="2627550"/>
              <a:ext cx="3862193" cy="51498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Pilotage des bases holonomes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3" name="Google Shape;213;p35">
              <a:extLst>
                <a:ext uri="{FF2B5EF4-FFF2-40B4-BE49-F238E27FC236}">
                  <a16:creationId xmlns:a16="http://schemas.microsoft.com/office/drawing/2014/main" id="{A357C477-E551-CEA5-3210-0DAAC247B487}"/>
                </a:ext>
              </a:extLst>
            </p:cNvPr>
            <p:cNvSpPr/>
            <p:nvPr/>
          </p:nvSpPr>
          <p:spPr>
            <a:xfrm>
              <a:off x="1556706" y="2627550"/>
              <a:ext cx="512743" cy="512743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35">
            <a:extLst>
              <a:ext uri="{FF2B5EF4-FFF2-40B4-BE49-F238E27FC236}">
                <a16:creationId xmlns:a16="http://schemas.microsoft.com/office/drawing/2014/main" id="{E9657714-04E6-D31C-2CF0-9A21B0096C0B}"/>
              </a:ext>
            </a:extLst>
          </p:cNvPr>
          <p:cNvSpPr txBox="1"/>
          <p:nvPr/>
        </p:nvSpPr>
        <p:spPr>
          <a:xfrm>
            <a:off x="71845" y="727645"/>
            <a:ext cx="590716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0 1</a:t>
            </a:r>
            <a:endParaRPr sz="1800" b="1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910284-E827-39CE-552C-5A5F8772E4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4582" y="822986"/>
            <a:ext cx="411261" cy="411261"/>
          </a:xfrm>
          <a:prstGeom prst="rect">
            <a:avLst/>
          </a:prstGeom>
        </p:spPr>
      </p:pic>
      <p:sp>
        <p:nvSpPr>
          <p:cNvPr id="9" name="Google Shape;216;p35">
            <a:extLst>
              <a:ext uri="{FF2B5EF4-FFF2-40B4-BE49-F238E27FC236}">
                <a16:creationId xmlns:a16="http://schemas.microsoft.com/office/drawing/2014/main" id="{B7489B60-79B2-F57F-244D-827C28168A94}"/>
              </a:ext>
            </a:extLst>
          </p:cNvPr>
          <p:cNvSpPr txBox="1"/>
          <p:nvPr/>
        </p:nvSpPr>
        <p:spPr>
          <a:xfrm>
            <a:off x="5620873" y="771122"/>
            <a:ext cx="3259220" cy="5149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IHM de la télécommande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093;p53">
            <a:extLst>
              <a:ext uri="{FF2B5EF4-FFF2-40B4-BE49-F238E27FC236}">
                <a16:creationId xmlns:a16="http://schemas.microsoft.com/office/drawing/2014/main" id="{B5D8C181-3AA8-A5CA-080A-EE5B22E7D143}"/>
              </a:ext>
            </a:extLst>
          </p:cNvPr>
          <p:cNvSpPr txBox="1">
            <a:spLocks/>
          </p:cNvSpPr>
          <p:nvPr/>
        </p:nvSpPr>
        <p:spPr>
          <a:xfrm>
            <a:off x="-14503" y="0"/>
            <a:ext cx="25944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2- Objectifs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C514809-A065-8B47-4048-2D03E3C3869A}"/>
              </a:ext>
            </a:extLst>
          </p:cNvPr>
          <p:cNvGrpSpPr/>
          <p:nvPr/>
        </p:nvGrpSpPr>
        <p:grpSpPr>
          <a:xfrm>
            <a:off x="662561" y="1880705"/>
            <a:ext cx="7818878" cy="2535150"/>
            <a:chOff x="662561" y="1547936"/>
            <a:chExt cx="7818878" cy="253515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E445637-595F-2D41-74C3-BEC0EB59D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430" t="1519" r="11388" b="50789"/>
            <a:stretch/>
          </p:blipFill>
          <p:spPr>
            <a:xfrm>
              <a:off x="662561" y="1547936"/>
              <a:ext cx="3748583" cy="253515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CFEED4F-E807-1102-A6E1-49E0B73F9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470" t="49038" r="11350" b="3640"/>
            <a:stretch/>
          </p:blipFill>
          <p:spPr>
            <a:xfrm>
              <a:off x="4703572" y="1547937"/>
              <a:ext cx="3777867" cy="2535149"/>
            </a:xfrm>
            <a:prstGeom prst="rect">
              <a:avLst/>
            </a:prstGeom>
          </p:spPr>
        </p:pic>
      </p:grpSp>
      <p:sp>
        <p:nvSpPr>
          <p:cNvPr id="16" name="Google Shape;268;p36">
            <a:extLst>
              <a:ext uri="{FF2B5EF4-FFF2-40B4-BE49-F238E27FC236}">
                <a16:creationId xmlns:a16="http://schemas.microsoft.com/office/drawing/2014/main" id="{505640ED-16D7-E810-D928-0CFEEEF0AA28}"/>
              </a:ext>
            </a:extLst>
          </p:cNvPr>
          <p:cNvSpPr txBox="1"/>
          <p:nvPr/>
        </p:nvSpPr>
        <p:spPr>
          <a:xfrm>
            <a:off x="561703" y="1420054"/>
            <a:ext cx="7556863" cy="40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6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Exemples d’IHM basiques pour deux modes de fonctionnement :</a:t>
            </a:r>
          </a:p>
        </p:txBody>
      </p:sp>
      <p:sp>
        <p:nvSpPr>
          <p:cNvPr id="17" name="Google Shape;147;p31">
            <a:extLst>
              <a:ext uri="{FF2B5EF4-FFF2-40B4-BE49-F238E27FC236}">
                <a16:creationId xmlns:a16="http://schemas.microsoft.com/office/drawing/2014/main" id="{A20126E3-F5C8-2731-C790-2EFF5A1D7BD1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07 / 21</a:t>
            </a:r>
          </a:p>
        </p:txBody>
      </p:sp>
    </p:spTree>
    <p:extLst>
      <p:ext uri="{BB962C8B-B14F-4D97-AF65-F5344CB8AC3E}">
        <p14:creationId xmlns:p14="http://schemas.microsoft.com/office/powerpoint/2010/main" val="263955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FB0C6328-0E96-54C9-8D85-19F5ABD1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214;p35">
            <a:extLst>
              <a:ext uri="{FF2B5EF4-FFF2-40B4-BE49-F238E27FC236}">
                <a16:creationId xmlns:a16="http://schemas.microsoft.com/office/drawing/2014/main" id="{9C08F798-D835-C938-649F-4775A2ED013D}"/>
              </a:ext>
            </a:extLst>
          </p:cNvPr>
          <p:cNvGrpSpPr/>
          <p:nvPr/>
        </p:nvGrpSpPr>
        <p:grpSpPr>
          <a:xfrm>
            <a:off x="1000622" y="1137333"/>
            <a:ext cx="3276008" cy="516231"/>
            <a:chOff x="1556706" y="3698462"/>
            <a:chExt cx="3276008" cy="516231"/>
          </a:xfrm>
        </p:grpSpPr>
        <p:sp>
          <p:nvSpPr>
            <p:cNvPr id="48" name="Google Shape;216;p35">
              <a:extLst>
                <a:ext uri="{FF2B5EF4-FFF2-40B4-BE49-F238E27FC236}">
                  <a16:creationId xmlns:a16="http://schemas.microsoft.com/office/drawing/2014/main" id="{855E8EFA-0BE0-14C0-DA73-FEDCA37999C2}"/>
                </a:ext>
              </a:extLst>
            </p:cNvPr>
            <p:cNvSpPr txBox="1"/>
            <p:nvPr/>
          </p:nvSpPr>
          <p:spPr>
            <a:xfrm>
              <a:off x="2302637" y="3698462"/>
              <a:ext cx="2530077" cy="51274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IHM machine à café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" name="Google Shape;217;p35">
              <a:extLst>
                <a:ext uri="{FF2B5EF4-FFF2-40B4-BE49-F238E27FC236}">
                  <a16:creationId xmlns:a16="http://schemas.microsoft.com/office/drawing/2014/main" id="{1524DD26-BDB9-7769-2F75-0197E5DA929C}"/>
                </a:ext>
              </a:extLst>
            </p:cNvPr>
            <p:cNvSpPr/>
            <p:nvPr/>
          </p:nvSpPr>
          <p:spPr>
            <a:xfrm>
              <a:off x="1556706" y="3701950"/>
              <a:ext cx="512743" cy="512743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222;p35">
            <a:extLst>
              <a:ext uri="{FF2B5EF4-FFF2-40B4-BE49-F238E27FC236}">
                <a16:creationId xmlns:a16="http://schemas.microsoft.com/office/drawing/2014/main" id="{0541656B-E89C-2781-8C77-CCB56612B367}"/>
              </a:ext>
            </a:extLst>
          </p:cNvPr>
          <p:cNvSpPr txBox="1"/>
          <p:nvPr/>
        </p:nvSpPr>
        <p:spPr>
          <a:xfrm>
            <a:off x="328082" y="1102105"/>
            <a:ext cx="565015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0 2</a:t>
            </a:r>
            <a:endParaRPr sz="1800" b="1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9" name="Google Shape;214;p35">
            <a:extLst>
              <a:ext uri="{FF2B5EF4-FFF2-40B4-BE49-F238E27FC236}">
                <a16:creationId xmlns:a16="http://schemas.microsoft.com/office/drawing/2014/main" id="{D08AB025-FD45-EFE8-8F42-A411CF65C5C3}"/>
              </a:ext>
            </a:extLst>
          </p:cNvPr>
          <p:cNvGrpSpPr/>
          <p:nvPr/>
        </p:nvGrpSpPr>
        <p:grpSpPr>
          <a:xfrm>
            <a:off x="5384032" y="1137333"/>
            <a:ext cx="3118793" cy="512744"/>
            <a:chOff x="1556706" y="3701950"/>
            <a:chExt cx="3118793" cy="512744"/>
          </a:xfrm>
        </p:grpSpPr>
        <p:sp>
          <p:nvSpPr>
            <p:cNvPr id="60" name="Google Shape;216;p35">
              <a:extLst>
                <a:ext uri="{FF2B5EF4-FFF2-40B4-BE49-F238E27FC236}">
                  <a16:creationId xmlns:a16="http://schemas.microsoft.com/office/drawing/2014/main" id="{42FC0857-FFF9-4466-31D6-8FCCBDF20144}"/>
                </a:ext>
              </a:extLst>
            </p:cNvPr>
            <p:cNvSpPr txBox="1"/>
            <p:nvPr/>
          </p:nvSpPr>
          <p:spPr>
            <a:xfrm>
              <a:off x="2284499" y="3701950"/>
              <a:ext cx="2391000" cy="51274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Domotique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1" name="Google Shape;217;p35">
              <a:extLst>
                <a:ext uri="{FF2B5EF4-FFF2-40B4-BE49-F238E27FC236}">
                  <a16:creationId xmlns:a16="http://schemas.microsoft.com/office/drawing/2014/main" id="{68C6007B-485B-45C5-EA36-6218BD616D6E}"/>
                </a:ext>
              </a:extLst>
            </p:cNvPr>
            <p:cNvSpPr/>
            <p:nvPr/>
          </p:nvSpPr>
          <p:spPr>
            <a:xfrm>
              <a:off x="1556706" y="3701950"/>
              <a:ext cx="512743" cy="512743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22;p35">
            <a:extLst>
              <a:ext uri="{FF2B5EF4-FFF2-40B4-BE49-F238E27FC236}">
                <a16:creationId xmlns:a16="http://schemas.microsoft.com/office/drawing/2014/main" id="{63072EF5-230F-9CC7-EB3E-F351ED5E02F6}"/>
              </a:ext>
            </a:extLst>
          </p:cNvPr>
          <p:cNvSpPr txBox="1"/>
          <p:nvPr/>
        </p:nvSpPr>
        <p:spPr>
          <a:xfrm>
            <a:off x="4711123" y="1101560"/>
            <a:ext cx="565384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0 3</a:t>
            </a:r>
            <a:endParaRPr sz="1800" b="1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CF20AC4C-1071-0C0F-190B-48D6860610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2820" y="1153350"/>
            <a:ext cx="480708" cy="480708"/>
          </a:xfrm>
          <a:prstGeom prst="rect">
            <a:avLst/>
          </a:prstGeom>
        </p:spPr>
      </p:pic>
      <p:pic>
        <p:nvPicPr>
          <p:cNvPr id="3" name="Image 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5383E272-A6F8-E2C9-15E1-159488BD0C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8198" y="1188694"/>
            <a:ext cx="439072" cy="439072"/>
          </a:xfrm>
          <a:prstGeom prst="rect">
            <a:avLst/>
          </a:prstGeom>
        </p:spPr>
      </p:pic>
      <p:sp>
        <p:nvSpPr>
          <p:cNvPr id="8" name="Google Shape;268;p36">
            <a:extLst>
              <a:ext uri="{FF2B5EF4-FFF2-40B4-BE49-F238E27FC236}">
                <a16:creationId xmlns:a16="http://schemas.microsoft.com/office/drawing/2014/main" id="{3AD66C59-9589-F1EE-2156-0C7F201036B4}"/>
              </a:ext>
            </a:extLst>
          </p:cNvPr>
          <p:cNvSpPr txBox="1"/>
          <p:nvPr/>
        </p:nvSpPr>
        <p:spPr>
          <a:xfrm>
            <a:off x="328082" y="1979595"/>
            <a:ext cx="3721403" cy="167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Réaliser la partie IHM du projet Machine à café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Changement de moyen d’affichage, plus de nécessité d’une carte WT32-SC01 Plus</a:t>
            </a:r>
          </a:p>
        </p:txBody>
      </p:sp>
      <p:sp>
        <p:nvSpPr>
          <p:cNvPr id="10" name="Google Shape;268;p36">
            <a:extLst>
              <a:ext uri="{FF2B5EF4-FFF2-40B4-BE49-F238E27FC236}">
                <a16:creationId xmlns:a16="http://schemas.microsoft.com/office/drawing/2014/main" id="{DBC9B831-B1DF-0AC1-73D4-AC28519EE645}"/>
              </a:ext>
            </a:extLst>
          </p:cNvPr>
          <p:cNvSpPr txBox="1"/>
          <p:nvPr/>
        </p:nvSpPr>
        <p:spPr>
          <a:xfrm>
            <a:off x="4711123" y="1979595"/>
            <a:ext cx="4040793" cy="147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Utiliser notre carte pour  gérer un réseau domotique basique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>
              <a:solidFill>
                <a:schemeClr val="bg2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>
                <a:solidFill>
                  <a:schemeClr val="bg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Établir une connexion entre la carte et des éléments domotiques</a:t>
            </a:r>
          </a:p>
        </p:txBody>
      </p:sp>
      <p:sp>
        <p:nvSpPr>
          <p:cNvPr id="14" name="Google Shape;1093;p53">
            <a:extLst>
              <a:ext uri="{FF2B5EF4-FFF2-40B4-BE49-F238E27FC236}">
                <a16:creationId xmlns:a16="http://schemas.microsoft.com/office/drawing/2014/main" id="{D6A4C450-2F12-59EB-5888-E5AB4058D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4503" y="0"/>
            <a:ext cx="259441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2- Objectifs</a:t>
            </a:r>
            <a:endParaRPr sz="3200" b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147;p31">
            <a:extLst>
              <a:ext uri="{FF2B5EF4-FFF2-40B4-BE49-F238E27FC236}">
                <a16:creationId xmlns:a16="http://schemas.microsoft.com/office/drawing/2014/main" id="{5578285F-C9B4-67CD-E687-34FB0E6375BA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08 / 21</a:t>
            </a:r>
          </a:p>
        </p:txBody>
      </p:sp>
    </p:spTree>
    <p:extLst>
      <p:ext uri="{BB962C8B-B14F-4D97-AF65-F5344CB8AC3E}">
        <p14:creationId xmlns:p14="http://schemas.microsoft.com/office/powerpoint/2010/main" val="1811359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93;p53">
            <a:extLst>
              <a:ext uri="{FF2B5EF4-FFF2-40B4-BE49-F238E27FC236}">
                <a16:creationId xmlns:a16="http://schemas.microsoft.com/office/drawing/2014/main" id="{F9923A58-3440-4FC0-8488-EEF9D166F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773" y="814647"/>
            <a:ext cx="179453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Outils</a:t>
            </a:r>
            <a:r>
              <a:rPr lang="fr-FR" sz="3200" b="0">
                <a:solidFill>
                  <a:schemeClr val="bg2"/>
                </a:solidFill>
                <a:latin typeface="Montserrat" panose="00000500000000000000" pitchFamily="2" charset="0"/>
              </a:rPr>
              <a:t> :</a:t>
            </a:r>
            <a:endParaRPr sz="3200" b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Google Shape;1105;p53">
            <a:extLst>
              <a:ext uri="{FF2B5EF4-FFF2-40B4-BE49-F238E27FC236}">
                <a16:creationId xmlns:a16="http://schemas.microsoft.com/office/drawing/2014/main" id="{C8CCD29E-D31D-B126-D079-20A19B5947CE}"/>
              </a:ext>
            </a:extLst>
          </p:cNvPr>
          <p:cNvSpPr/>
          <p:nvPr/>
        </p:nvSpPr>
        <p:spPr>
          <a:xfrm>
            <a:off x="5312431" y="1557014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05;p53">
            <a:extLst>
              <a:ext uri="{FF2B5EF4-FFF2-40B4-BE49-F238E27FC236}">
                <a16:creationId xmlns:a16="http://schemas.microsoft.com/office/drawing/2014/main" id="{7960FE23-52B0-FFF8-504D-3ACB239DDCF2}"/>
              </a:ext>
            </a:extLst>
          </p:cNvPr>
          <p:cNvSpPr/>
          <p:nvPr/>
        </p:nvSpPr>
        <p:spPr>
          <a:xfrm>
            <a:off x="5305346" y="3566371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03;p53">
            <a:extLst>
              <a:ext uri="{FF2B5EF4-FFF2-40B4-BE49-F238E27FC236}">
                <a16:creationId xmlns:a16="http://schemas.microsoft.com/office/drawing/2014/main" id="{0BF36A46-76D7-833F-53DE-A781E5218EB0}"/>
              </a:ext>
            </a:extLst>
          </p:cNvPr>
          <p:cNvSpPr txBox="1"/>
          <p:nvPr/>
        </p:nvSpPr>
        <p:spPr>
          <a:xfrm>
            <a:off x="6135288" y="3612998"/>
            <a:ext cx="2866813" cy="59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0" dirty="0" err="1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LovyanGFX</a:t>
            </a:r>
            <a:endParaRPr lang="fr-FR" sz="2800" b="0" dirty="0">
              <a:solidFill>
                <a:schemeClr val="bg2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3" name="Google Shape;1103;p53">
            <a:extLst>
              <a:ext uri="{FF2B5EF4-FFF2-40B4-BE49-F238E27FC236}">
                <a16:creationId xmlns:a16="http://schemas.microsoft.com/office/drawing/2014/main" id="{313522B6-7F9E-4303-DD99-F82071BBC98F}"/>
              </a:ext>
            </a:extLst>
          </p:cNvPr>
          <p:cNvSpPr txBox="1"/>
          <p:nvPr/>
        </p:nvSpPr>
        <p:spPr>
          <a:xfrm>
            <a:off x="6135288" y="1734799"/>
            <a:ext cx="2460527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Wifi</a:t>
            </a:r>
            <a:endParaRPr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" name="Image 26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E014603C-4309-208A-51BA-40F8A4BC54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5356223" y="1597355"/>
            <a:ext cx="619216" cy="619216"/>
          </a:xfrm>
          <a:prstGeom prst="rect">
            <a:avLst/>
          </a:prstGeom>
        </p:spPr>
      </p:pic>
      <p:pic>
        <p:nvPicPr>
          <p:cNvPr id="29" name="Image 28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F136BE24-3381-3E89-6CE7-291148FB8C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5392738" y="3659942"/>
            <a:ext cx="531416" cy="531416"/>
          </a:xfrm>
          <a:prstGeom prst="rect">
            <a:avLst/>
          </a:prstGeom>
        </p:spPr>
      </p:pic>
      <p:sp>
        <p:nvSpPr>
          <p:cNvPr id="39" name="Google Shape;1105;p53">
            <a:extLst>
              <a:ext uri="{FF2B5EF4-FFF2-40B4-BE49-F238E27FC236}">
                <a16:creationId xmlns:a16="http://schemas.microsoft.com/office/drawing/2014/main" id="{6C300727-850C-1B57-78AF-F6FBC94AD45D}"/>
              </a:ext>
            </a:extLst>
          </p:cNvPr>
          <p:cNvSpPr/>
          <p:nvPr/>
        </p:nvSpPr>
        <p:spPr>
          <a:xfrm>
            <a:off x="806773" y="2549290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105;p53">
            <a:extLst>
              <a:ext uri="{FF2B5EF4-FFF2-40B4-BE49-F238E27FC236}">
                <a16:creationId xmlns:a16="http://schemas.microsoft.com/office/drawing/2014/main" id="{8CC5B699-2421-DB72-3DBE-15618763FD24}"/>
              </a:ext>
            </a:extLst>
          </p:cNvPr>
          <p:cNvSpPr/>
          <p:nvPr/>
        </p:nvSpPr>
        <p:spPr>
          <a:xfrm>
            <a:off x="806773" y="3558474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103;p53">
            <a:extLst>
              <a:ext uri="{FF2B5EF4-FFF2-40B4-BE49-F238E27FC236}">
                <a16:creationId xmlns:a16="http://schemas.microsoft.com/office/drawing/2014/main" id="{B671FF49-3EFD-FB49-0D97-AD8B71761101}"/>
              </a:ext>
            </a:extLst>
          </p:cNvPr>
          <p:cNvSpPr txBox="1"/>
          <p:nvPr/>
        </p:nvSpPr>
        <p:spPr>
          <a:xfrm>
            <a:off x="1598707" y="3503448"/>
            <a:ext cx="3197650" cy="81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bg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Arduino IDE</a:t>
            </a:r>
            <a:r>
              <a:rPr lang="fr-FR" sz="280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+ package esp32</a:t>
            </a:r>
            <a:endParaRPr lang="fr-FR" sz="2800">
              <a:solidFill>
                <a:schemeClr val="bg2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103;p53">
            <a:extLst>
              <a:ext uri="{FF2B5EF4-FFF2-40B4-BE49-F238E27FC236}">
                <a16:creationId xmlns:a16="http://schemas.microsoft.com/office/drawing/2014/main" id="{16EC029D-74AD-59D2-A81E-3E2E555A11AB}"/>
              </a:ext>
            </a:extLst>
          </p:cNvPr>
          <p:cNvSpPr txBox="1"/>
          <p:nvPr/>
        </p:nvSpPr>
        <p:spPr>
          <a:xfrm>
            <a:off x="1598707" y="2761908"/>
            <a:ext cx="2460527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69EC09DB-7AD2-E7AB-C8EA-C0F13744D3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184" y="2633399"/>
            <a:ext cx="567819" cy="567819"/>
          </a:xfrm>
          <a:prstGeom prst="rect">
            <a:avLst/>
          </a:prstGeom>
        </p:spPr>
      </p:pic>
      <p:pic>
        <p:nvPicPr>
          <p:cNvPr id="49" name="Graphique 48">
            <a:extLst>
              <a:ext uri="{FF2B5EF4-FFF2-40B4-BE49-F238E27FC236}">
                <a16:creationId xmlns:a16="http://schemas.microsoft.com/office/drawing/2014/main" id="{20987819-2188-8D5B-202A-012197CD9F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469" y="3610067"/>
            <a:ext cx="618808" cy="618808"/>
          </a:xfrm>
          <a:prstGeom prst="rect">
            <a:avLst/>
          </a:prstGeom>
        </p:spPr>
      </p:pic>
      <p:sp>
        <p:nvSpPr>
          <p:cNvPr id="50" name="Google Shape;1093;p53">
            <a:extLst>
              <a:ext uri="{FF2B5EF4-FFF2-40B4-BE49-F238E27FC236}">
                <a16:creationId xmlns:a16="http://schemas.microsoft.com/office/drawing/2014/main" id="{E5A519B6-44A5-9D95-F592-06FEB475462F}"/>
              </a:ext>
            </a:extLst>
          </p:cNvPr>
          <p:cNvSpPr txBox="1">
            <a:spLocks/>
          </p:cNvSpPr>
          <p:nvPr/>
        </p:nvSpPr>
        <p:spPr>
          <a:xfrm>
            <a:off x="5312431" y="814647"/>
            <a:ext cx="33678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>
                <a:solidFill>
                  <a:schemeClr val="bg2"/>
                </a:solidFill>
                <a:latin typeface="Montserrat" panose="00000500000000000000" pitchFamily="2" charset="0"/>
              </a:rPr>
              <a:t>Bibliothèques</a:t>
            </a:r>
            <a:r>
              <a:rPr lang="fr-FR" sz="3200" b="0">
                <a:solidFill>
                  <a:schemeClr val="bg2"/>
                </a:solidFill>
                <a:latin typeface="Montserrat" panose="00000500000000000000" pitchFamily="2" charset="0"/>
              </a:rPr>
              <a:t> :</a:t>
            </a:r>
          </a:p>
        </p:txBody>
      </p:sp>
      <p:sp>
        <p:nvSpPr>
          <p:cNvPr id="51" name="Google Shape;1105;p53">
            <a:extLst>
              <a:ext uri="{FF2B5EF4-FFF2-40B4-BE49-F238E27FC236}">
                <a16:creationId xmlns:a16="http://schemas.microsoft.com/office/drawing/2014/main" id="{4F5A85A5-58A9-FCAF-501D-539A771DE296}"/>
              </a:ext>
            </a:extLst>
          </p:cNvPr>
          <p:cNvSpPr/>
          <p:nvPr/>
        </p:nvSpPr>
        <p:spPr>
          <a:xfrm>
            <a:off x="813994" y="1543145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103;p53">
            <a:extLst>
              <a:ext uri="{FF2B5EF4-FFF2-40B4-BE49-F238E27FC236}">
                <a16:creationId xmlns:a16="http://schemas.microsoft.com/office/drawing/2014/main" id="{57ABAA9A-53A9-0956-87CD-CC08137FE276}"/>
              </a:ext>
            </a:extLst>
          </p:cNvPr>
          <p:cNvSpPr txBox="1"/>
          <p:nvPr/>
        </p:nvSpPr>
        <p:spPr>
          <a:xfrm>
            <a:off x="1626243" y="1755545"/>
            <a:ext cx="3177335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WT-32 sc01 plus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Image 5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31CC217-42D3-358B-E2F1-6CE0974CFD7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883184" y="1603034"/>
            <a:ext cx="565930" cy="565930"/>
          </a:xfrm>
          <a:prstGeom prst="rect">
            <a:avLst/>
          </a:prstGeom>
        </p:spPr>
      </p:pic>
      <p:sp>
        <p:nvSpPr>
          <p:cNvPr id="56" name="Google Shape;1093;p53">
            <a:extLst>
              <a:ext uri="{FF2B5EF4-FFF2-40B4-BE49-F238E27FC236}">
                <a16:creationId xmlns:a16="http://schemas.microsoft.com/office/drawing/2014/main" id="{9F2A8848-0996-0A93-C30B-247A7CE6DBEF}"/>
              </a:ext>
            </a:extLst>
          </p:cNvPr>
          <p:cNvSpPr txBox="1">
            <a:spLocks/>
          </p:cNvSpPr>
          <p:nvPr/>
        </p:nvSpPr>
        <p:spPr>
          <a:xfrm>
            <a:off x="-14504" y="0"/>
            <a:ext cx="55662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2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fr-FR" sz="3200" b="0">
                <a:solidFill>
                  <a:schemeClr val="bg1"/>
                </a:solidFill>
                <a:latin typeface="Montserrat" panose="00000500000000000000" pitchFamily="2" charset="0"/>
              </a:rPr>
              <a:t>3- Outils et bibliothèques</a:t>
            </a:r>
          </a:p>
        </p:txBody>
      </p:sp>
      <p:sp>
        <p:nvSpPr>
          <p:cNvPr id="2" name="Google Shape;147;p31">
            <a:extLst>
              <a:ext uri="{FF2B5EF4-FFF2-40B4-BE49-F238E27FC236}">
                <a16:creationId xmlns:a16="http://schemas.microsoft.com/office/drawing/2014/main" id="{230977F5-5C79-4042-7119-C35189E8F740}"/>
              </a:ext>
            </a:extLst>
          </p:cNvPr>
          <p:cNvSpPr txBox="1">
            <a:spLocks/>
          </p:cNvSpPr>
          <p:nvPr/>
        </p:nvSpPr>
        <p:spPr>
          <a:xfrm>
            <a:off x="8290579" y="4651213"/>
            <a:ext cx="7946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09 / 21</a:t>
            </a:r>
          </a:p>
        </p:txBody>
      </p:sp>
      <p:sp>
        <p:nvSpPr>
          <p:cNvPr id="3" name="Google Shape;1105;p53">
            <a:extLst>
              <a:ext uri="{FF2B5EF4-FFF2-40B4-BE49-F238E27FC236}">
                <a16:creationId xmlns:a16="http://schemas.microsoft.com/office/drawing/2014/main" id="{F66251EE-E8A5-9A92-DD1B-E42F801005F3}"/>
              </a:ext>
            </a:extLst>
          </p:cNvPr>
          <p:cNvSpPr/>
          <p:nvPr/>
        </p:nvSpPr>
        <p:spPr>
          <a:xfrm>
            <a:off x="5305346" y="2545811"/>
            <a:ext cx="706200" cy="706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 descr="Une image contenant noir, obscurité">
            <a:extLst>
              <a:ext uri="{FF2B5EF4-FFF2-40B4-BE49-F238E27FC236}">
                <a16:creationId xmlns:a16="http://schemas.microsoft.com/office/drawing/2014/main" id="{501ACD6D-269C-D2C7-6555-FBDB141AE89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60000"/>
          </a:blip>
          <a:stretch>
            <a:fillRect/>
          </a:stretch>
        </p:blipFill>
        <p:spPr>
          <a:xfrm>
            <a:off x="5312935" y="2576545"/>
            <a:ext cx="662504" cy="662504"/>
          </a:xfrm>
          <a:prstGeom prst="rect">
            <a:avLst/>
          </a:prstGeom>
        </p:spPr>
      </p:pic>
      <p:sp>
        <p:nvSpPr>
          <p:cNvPr id="6" name="Google Shape;1103;p53">
            <a:extLst>
              <a:ext uri="{FF2B5EF4-FFF2-40B4-BE49-F238E27FC236}">
                <a16:creationId xmlns:a16="http://schemas.microsoft.com/office/drawing/2014/main" id="{3710694F-E9E9-7BAC-9A68-E7878FF56046}"/>
              </a:ext>
            </a:extLst>
          </p:cNvPr>
          <p:cNvSpPr txBox="1"/>
          <p:nvPr/>
        </p:nvSpPr>
        <p:spPr>
          <a:xfrm>
            <a:off x="6104665" y="2739278"/>
            <a:ext cx="2460527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BLE</a:t>
            </a:r>
            <a:endParaRPr sz="2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5524959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een Slides Infographics by Slidesgo">
  <a:themeElements>
    <a:clrScheme name="Simple Light">
      <a:dk1>
        <a:srgbClr val="191919"/>
      </a:dk1>
      <a:lt1>
        <a:srgbClr val="FFFFFF"/>
      </a:lt1>
      <a:dk2>
        <a:srgbClr val="A6BFA5"/>
      </a:dk2>
      <a:lt2>
        <a:srgbClr val="C9D8C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3431efc-dd80-45d9-a623-e88af55e3a6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0EFB85694D024B83BE3C64706D491D" ma:contentTypeVersion="9" ma:contentTypeDescription="Crée un document." ma:contentTypeScope="" ma:versionID="bfaf0ed8fd1da3f5a24e2df9c15a881f">
  <xsd:schema xmlns:xsd="http://www.w3.org/2001/XMLSchema" xmlns:xs="http://www.w3.org/2001/XMLSchema" xmlns:p="http://schemas.microsoft.com/office/2006/metadata/properties" xmlns:ns3="c3431efc-dd80-45d9-a623-e88af55e3a67" xmlns:ns4="f60f1a8f-a9b0-4989-ad89-b5ab7ad5d6a4" targetNamespace="http://schemas.microsoft.com/office/2006/metadata/properties" ma:root="true" ma:fieldsID="1a0fbf98e296eb77605d61b11edfc9ad" ns3:_="" ns4:_="">
    <xsd:import namespace="c3431efc-dd80-45d9-a623-e88af55e3a67"/>
    <xsd:import namespace="f60f1a8f-a9b0-4989-ad89-b5ab7ad5d6a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431efc-dd80-45d9-a623-e88af55e3a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f1a8f-a9b0-4989-ad89-b5ab7ad5d6a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B54CB1-68CD-4F6C-BF61-E73E9052FD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CA9E79-A10E-436B-863C-7F29BDE7DF9C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c3431efc-dd80-45d9-a623-e88af55e3a67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f60f1a8f-a9b0-4989-ad89-b5ab7ad5d6a4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206A195-96D8-4CAA-B503-0DFE786B2016}">
  <ds:schemaRefs>
    <ds:schemaRef ds:uri="c3431efc-dd80-45d9-a623-e88af55e3a67"/>
    <ds:schemaRef ds:uri="f60f1a8f-a9b0-4989-ad89-b5ab7ad5d6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2fbd12a9-cbb9-49a2-9612-7af4096a6529}" enabled="0" method="" siteId="{2fbd12a9-cbb9-49a2-9612-7af4096a652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771</Words>
  <Application>Microsoft Office PowerPoint</Application>
  <PresentationFormat>Affichage à l'écran (16:9)</PresentationFormat>
  <Paragraphs>176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Montserrat</vt:lpstr>
      <vt:lpstr>Bebas Neue</vt:lpstr>
      <vt:lpstr>Playfair Display</vt:lpstr>
      <vt:lpstr>Minimalist Green Slides Infographics by Slidesgo</vt:lpstr>
      <vt:lpstr>Soutenance intermédiaire du projet pluridisciplinaire PEI-2 :  Carte de développement WT-32</vt:lpstr>
      <vt:lpstr>Table des matières :</vt:lpstr>
      <vt:lpstr>1- Introduction</vt:lpstr>
      <vt:lpstr>Présentation PowerPoint</vt:lpstr>
      <vt:lpstr>2- Objectifs</vt:lpstr>
      <vt:lpstr>Présentation PowerPoint</vt:lpstr>
      <vt:lpstr>Présentation PowerPoint</vt:lpstr>
      <vt:lpstr>2- Objectifs</vt:lpstr>
      <vt:lpstr>Outils :</vt:lpstr>
      <vt:lpstr>Présentation PowerPoint</vt:lpstr>
      <vt:lpstr>Affichage de texte</vt:lpstr>
      <vt:lpstr>Affichage d’une Image</vt:lpstr>
      <vt:lpstr>Affichage d’une Image</vt:lpstr>
      <vt:lpstr>Utilisation du tactile</vt:lpstr>
      <vt:lpstr>Utilisation du Wi-Fi</vt:lpstr>
      <vt:lpstr>Communication Wi-Fi carte/ordinateur</vt:lpstr>
      <vt:lpstr>Communication Bluetooth BLE</vt:lpstr>
      <vt:lpstr>6- Conclusion</vt:lpstr>
      <vt:lpstr>6- Conclusion</vt:lpstr>
      <vt:lpstr>Merci pour votre écoute</vt:lpstr>
      <vt:lpstr>Soutenance intermédiaire du projet pluridisciplinaire PEI-2 :  Carte de développement WT-32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Green Slides Infographics</dc:title>
  <dc:creator>Eliez Le Hunsec</dc:creator>
  <cp:lastModifiedBy>Nathanaël Debreilly</cp:lastModifiedBy>
  <cp:revision>2</cp:revision>
  <dcterms:modified xsi:type="dcterms:W3CDTF">2025-05-13T13:50:17Z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0x010100DD0EFB85694D024B83BE3C64706D491D</vt:lpwstr>
  </property>
</Properties>
</file>